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9" r:id="rId32"/>
    <p:sldId id="288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11" autoAdjust="0"/>
  </p:normalViewPr>
  <p:slideViewPr>
    <p:cSldViewPr>
      <p:cViewPr varScale="1">
        <p:scale>
          <a:sx n="51" d="100"/>
          <a:sy n="51" d="100"/>
        </p:scale>
        <p:origin x="-98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Operação de busca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90872" y="1240160"/>
            <a:ext cx="8229600" cy="1684784"/>
          </a:xfrm>
        </p:spPr>
        <p:txBody>
          <a:bodyPr/>
          <a:lstStyle/>
          <a:p>
            <a:pPr algn="just"/>
            <a:r>
              <a:rPr lang="pt-BR" sz="2800" dirty="0" smtClean="0"/>
              <a:t>Quais as estruturas que aprendemos até o momento e que utilizamos para armazenar elementos dentro de um programa?</a:t>
            </a:r>
          </a:p>
          <a:p>
            <a:pPr marL="457200" lvl="1" indent="0" algn="just">
              <a:buNone/>
            </a:pPr>
            <a:endParaRPr lang="pt-BR" dirty="0"/>
          </a:p>
        </p:txBody>
      </p:sp>
      <p:sp>
        <p:nvSpPr>
          <p:cNvPr id="8" name="Espaço Reservado para Conteúdo 6"/>
          <p:cNvSpPr txBox="1">
            <a:spLocks/>
          </p:cNvSpPr>
          <p:nvPr/>
        </p:nvSpPr>
        <p:spPr>
          <a:xfrm>
            <a:off x="467544" y="2564904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sz="2400" dirty="0" smtClean="0"/>
              <a:t>Vetores</a:t>
            </a:r>
          </a:p>
          <a:p>
            <a:pPr lvl="1" algn="just"/>
            <a:r>
              <a:rPr lang="pt-BR" sz="2400" dirty="0" smtClean="0"/>
              <a:t>Listas ligadas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9" name="Espaço Reservado para Conteúdo 6"/>
          <p:cNvSpPr txBox="1">
            <a:spLocks/>
          </p:cNvSpPr>
          <p:nvPr/>
        </p:nvSpPr>
        <p:spPr>
          <a:xfrm>
            <a:off x="590872" y="3472408"/>
            <a:ext cx="8229600" cy="103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Qual o tempo gasto para buscar um determinado elemento armazenado em um vetor?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10" name="Espaço Reservado para Conteúdo 6"/>
          <p:cNvSpPr txBox="1">
            <a:spLocks/>
          </p:cNvSpPr>
          <p:nvPr/>
        </p:nvSpPr>
        <p:spPr>
          <a:xfrm>
            <a:off x="467544" y="436510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buFont typeface="Wingdings" pitchFamily="2" charset="2"/>
              <a:buChar char="Ø"/>
            </a:pPr>
            <a:r>
              <a:rPr lang="pt-BR" sz="2400" dirty="0" smtClean="0"/>
              <a:t>O(n)</a:t>
            </a:r>
            <a:endParaRPr lang="pt-BR" dirty="0"/>
          </a:p>
        </p:txBody>
      </p:sp>
      <p:sp>
        <p:nvSpPr>
          <p:cNvPr id="11" name="Espaço Reservado para Conteúdo 6"/>
          <p:cNvSpPr txBox="1">
            <a:spLocks/>
          </p:cNvSpPr>
          <p:nvPr/>
        </p:nvSpPr>
        <p:spPr>
          <a:xfrm>
            <a:off x="583796" y="4797152"/>
            <a:ext cx="8229600" cy="103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Qual o tempo gasto para buscar um determinado elemento armazenado em uma lista ligada?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12" name="Espaço Reservado para Conteúdo 6"/>
          <p:cNvSpPr txBox="1">
            <a:spLocks/>
          </p:cNvSpPr>
          <p:nvPr/>
        </p:nvSpPr>
        <p:spPr>
          <a:xfrm>
            <a:off x="467544" y="566124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buFont typeface="Wingdings" pitchFamily="2" charset="2"/>
              <a:buChar char="Ø"/>
            </a:pPr>
            <a:r>
              <a:rPr lang="pt-BR" sz="2400" dirty="0" smtClean="0"/>
              <a:t>O(n)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098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1259632" y="2895466"/>
            <a:ext cx="3384376" cy="3672408"/>
            <a:chOff x="2411760" y="1916832"/>
            <a:chExt cx="3384376" cy="3672408"/>
          </a:xfrm>
        </p:grpSpPr>
        <p:sp>
          <p:nvSpPr>
            <p:cNvPr id="13" name="Elipse 12"/>
            <p:cNvSpPr/>
            <p:nvPr/>
          </p:nvSpPr>
          <p:spPr>
            <a:xfrm>
              <a:off x="2437420" y="1959362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Elipse 16"/>
            <p:cNvSpPr/>
            <p:nvPr/>
          </p:nvSpPr>
          <p:spPr>
            <a:xfrm>
              <a:off x="4067944" y="2924944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8" name="Elipse 17"/>
            <p:cNvSpPr/>
            <p:nvPr/>
          </p:nvSpPr>
          <p:spPr>
            <a:xfrm>
              <a:off x="2411760" y="364502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9" name="Elipse 18"/>
            <p:cNvSpPr/>
            <p:nvPr/>
          </p:nvSpPr>
          <p:spPr>
            <a:xfrm>
              <a:off x="3563888" y="1916832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0" name="Elipse 19"/>
            <p:cNvSpPr/>
            <p:nvPr/>
          </p:nvSpPr>
          <p:spPr>
            <a:xfrm>
              <a:off x="2699792" y="4725144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1" name="Elipse 20"/>
            <p:cNvSpPr/>
            <p:nvPr/>
          </p:nvSpPr>
          <p:spPr>
            <a:xfrm>
              <a:off x="5289804" y="459025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2" name="Elipse 21"/>
            <p:cNvSpPr/>
            <p:nvPr/>
          </p:nvSpPr>
          <p:spPr>
            <a:xfrm>
              <a:off x="4788024" y="2111762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3" name="Elipse 22"/>
            <p:cNvSpPr/>
            <p:nvPr/>
          </p:nvSpPr>
          <p:spPr>
            <a:xfrm>
              <a:off x="5292080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4" name="Elipse 23"/>
            <p:cNvSpPr/>
            <p:nvPr/>
          </p:nvSpPr>
          <p:spPr>
            <a:xfrm>
              <a:off x="3635896" y="5013176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Conector reto 24"/>
            <p:cNvCxnSpPr>
              <a:stCxn id="13" idx="6"/>
              <a:endCxn id="19" idx="2"/>
            </p:cNvCxnSpPr>
            <p:nvPr/>
          </p:nvCxnSpPr>
          <p:spPr>
            <a:xfrm flipV="1">
              <a:off x="2941476" y="2204864"/>
              <a:ext cx="622412" cy="42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17" idx="1"/>
              <a:endCxn id="19" idx="4"/>
            </p:cNvCxnSpPr>
            <p:nvPr/>
          </p:nvCxnSpPr>
          <p:spPr>
            <a:xfrm flipH="1" flipV="1">
              <a:off x="3815916" y="2492896"/>
              <a:ext cx="325845" cy="516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to 30"/>
            <p:cNvCxnSpPr>
              <a:stCxn id="19" idx="6"/>
              <a:endCxn id="22" idx="2"/>
            </p:cNvCxnSpPr>
            <p:nvPr/>
          </p:nvCxnSpPr>
          <p:spPr>
            <a:xfrm>
              <a:off x="4067944" y="2204864"/>
              <a:ext cx="720080" cy="194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>
              <a:stCxn id="22" idx="5"/>
              <a:endCxn id="23" idx="0"/>
            </p:cNvCxnSpPr>
            <p:nvPr/>
          </p:nvCxnSpPr>
          <p:spPr>
            <a:xfrm>
              <a:off x="5218263" y="2603463"/>
              <a:ext cx="325845" cy="321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>
              <a:stCxn id="20" idx="6"/>
              <a:endCxn id="24" idx="1"/>
            </p:cNvCxnSpPr>
            <p:nvPr/>
          </p:nvCxnSpPr>
          <p:spPr>
            <a:xfrm>
              <a:off x="3203848" y="5013176"/>
              <a:ext cx="505865" cy="843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to 46"/>
            <p:cNvCxnSpPr>
              <a:stCxn id="18" idx="0"/>
              <a:endCxn id="13" idx="4"/>
            </p:cNvCxnSpPr>
            <p:nvPr/>
          </p:nvCxnSpPr>
          <p:spPr>
            <a:xfrm flipV="1">
              <a:off x="2663788" y="2535426"/>
              <a:ext cx="25660" cy="1109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to 48"/>
            <p:cNvCxnSpPr>
              <a:stCxn id="20" idx="0"/>
              <a:endCxn id="17" idx="3"/>
            </p:cNvCxnSpPr>
            <p:nvPr/>
          </p:nvCxnSpPr>
          <p:spPr>
            <a:xfrm flipV="1">
              <a:off x="2951820" y="3416645"/>
              <a:ext cx="1189941" cy="13084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to 53"/>
            <p:cNvCxnSpPr>
              <a:stCxn id="21" idx="2"/>
              <a:endCxn id="24" idx="6"/>
            </p:cNvCxnSpPr>
            <p:nvPr/>
          </p:nvCxnSpPr>
          <p:spPr>
            <a:xfrm flipH="1">
              <a:off x="4139952" y="4878288"/>
              <a:ext cx="1149852" cy="4229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Nó interno: nó com pelo menos 1 filho.</a:t>
            </a:r>
          </a:p>
          <a:p>
            <a:pPr algn="just"/>
            <a:r>
              <a:rPr lang="pt-BR" dirty="0" smtClean="0"/>
              <a:t>Nós 1, 3, 4, 5, 6, 8. 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809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Grau de um nó: número de filho de um nó. </a:t>
            </a:r>
          </a:p>
          <a:p>
            <a:pPr algn="just"/>
            <a:r>
              <a:rPr lang="pt-BR" dirty="0" smtClean="0"/>
              <a:t>Grau(1) = 2; Grau(2) = 0; Grau(3) = 2; ... 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grpSp>
        <p:nvGrpSpPr>
          <p:cNvPr id="26" name="Grupo 25"/>
          <p:cNvGrpSpPr/>
          <p:nvPr/>
        </p:nvGrpSpPr>
        <p:grpSpPr>
          <a:xfrm>
            <a:off x="1259632" y="2895466"/>
            <a:ext cx="3384376" cy="3672408"/>
            <a:chOff x="2411760" y="1916832"/>
            <a:chExt cx="3384376" cy="3672408"/>
          </a:xfrm>
        </p:grpSpPr>
        <p:sp>
          <p:nvSpPr>
            <p:cNvPr id="27" name="Elipse 26"/>
            <p:cNvSpPr/>
            <p:nvPr/>
          </p:nvSpPr>
          <p:spPr>
            <a:xfrm>
              <a:off x="2437420" y="19593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8" name="Elipse 27"/>
            <p:cNvSpPr/>
            <p:nvPr/>
          </p:nvSpPr>
          <p:spPr>
            <a:xfrm>
              <a:off x="4067944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0" name="Elipse 29"/>
            <p:cNvSpPr/>
            <p:nvPr/>
          </p:nvSpPr>
          <p:spPr>
            <a:xfrm>
              <a:off x="2411760" y="364502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2" name="Elipse 31"/>
            <p:cNvSpPr/>
            <p:nvPr/>
          </p:nvSpPr>
          <p:spPr>
            <a:xfrm>
              <a:off x="3563888" y="191683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3" name="Elipse 32"/>
            <p:cNvSpPr/>
            <p:nvPr/>
          </p:nvSpPr>
          <p:spPr>
            <a:xfrm>
              <a:off x="2699792" y="47251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4" name="Elipse 33"/>
            <p:cNvSpPr/>
            <p:nvPr/>
          </p:nvSpPr>
          <p:spPr>
            <a:xfrm>
              <a:off x="5289804" y="459025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5" name="Elipse 34"/>
            <p:cNvSpPr/>
            <p:nvPr/>
          </p:nvSpPr>
          <p:spPr>
            <a:xfrm>
              <a:off x="4788024" y="21117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6" name="Elipse 35"/>
            <p:cNvSpPr/>
            <p:nvPr/>
          </p:nvSpPr>
          <p:spPr>
            <a:xfrm>
              <a:off x="5292080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9" name="Elipse 38"/>
            <p:cNvSpPr/>
            <p:nvPr/>
          </p:nvSpPr>
          <p:spPr>
            <a:xfrm>
              <a:off x="3635896" y="501317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Conector reto 39"/>
            <p:cNvCxnSpPr>
              <a:stCxn id="27" idx="6"/>
              <a:endCxn id="32" idx="2"/>
            </p:cNvCxnSpPr>
            <p:nvPr/>
          </p:nvCxnSpPr>
          <p:spPr>
            <a:xfrm flipV="1">
              <a:off x="2941476" y="2204864"/>
              <a:ext cx="622412" cy="42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>
              <a:stCxn id="28" idx="1"/>
              <a:endCxn id="32" idx="4"/>
            </p:cNvCxnSpPr>
            <p:nvPr/>
          </p:nvCxnSpPr>
          <p:spPr>
            <a:xfrm flipH="1" flipV="1">
              <a:off x="3815916" y="2492896"/>
              <a:ext cx="325845" cy="516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to 41"/>
            <p:cNvCxnSpPr>
              <a:stCxn id="32" idx="6"/>
              <a:endCxn id="35" idx="2"/>
            </p:cNvCxnSpPr>
            <p:nvPr/>
          </p:nvCxnSpPr>
          <p:spPr>
            <a:xfrm>
              <a:off x="4067944" y="2204864"/>
              <a:ext cx="720080" cy="194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>
              <a:stCxn id="35" idx="5"/>
              <a:endCxn id="36" idx="0"/>
            </p:cNvCxnSpPr>
            <p:nvPr/>
          </p:nvCxnSpPr>
          <p:spPr>
            <a:xfrm>
              <a:off x="5218263" y="2603463"/>
              <a:ext cx="325845" cy="321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>
              <a:stCxn id="33" idx="6"/>
              <a:endCxn id="39" idx="1"/>
            </p:cNvCxnSpPr>
            <p:nvPr/>
          </p:nvCxnSpPr>
          <p:spPr>
            <a:xfrm>
              <a:off x="3203848" y="5013176"/>
              <a:ext cx="505865" cy="843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to 45"/>
            <p:cNvCxnSpPr>
              <a:stCxn id="30" idx="0"/>
              <a:endCxn id="27" idx="4"/>
            </p:cNvCxnSpPr>
            <p:nvPr/>
          </p:nvCxnSpPr>
          <p:spPr>
            <a:xfrm flipV="1">
              <a:off x="2663788" y="2535426"/>
              <a:ext cx="25660" cy="1109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to 47"/>
            <p:cNvCxnSpPr>
              <a:stCxn id="33" idx="0"/>
              <a:endCxn id="28" idx="3"/>
            </p:cNvCxnSpPr>
            <p:nvPr/>
          </p:nvCxnSpPr>
          <p:spPr>
            <a:xfrm flipV="1">
              <a:off x="2951820" y="3416645"/>
              <a:ext cx="1189941" cy="13084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to 49"/>
            <p:cNvCxnSpPr>
              <a:stCxn id="34" idx="2"/>
              <a:endCxn id="39" idx="6"/>
            </p:cNvCxnSpPr>
            <p:nvPr/>
          </p:nvCxnSpPr>
          <p:spPr>
            <a:xfrm flipH="1">
              <a:off x="4139952" y="4878288"/>
              <a:ext cx="1149852" cy="4229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828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Caminho: conjunto de arestas distintas entre dois nós.</a:t>
            </a:r>
          </a:p>
          <a:p>
            <a:pPr algn="just"/>
            <a:r>
              <a:rPr lang="pt-BR" dirty="0" smtClean="0"/>
              <a:t>Caminho entre os nós 4 e 7: arestas em destaque. 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grpSp>
        <p:nvGrpSpPr>
          <p:cNvPr id="26" name="Grupo 25"/>
          <p:cNvGrpSpPr/>
          <p:nvPr/>
        </p:nvGrpSpPr>
        <p:grpSpPr>
          <a:xfrm>
            <a:off x="899592" y="2895466"/>
            <a:ext cx="3384376" cy="3672408"/>
            <a:chOff x="2411760" y="1916832"/>
            <a:chExt cx="3384376" cy="3672408"/>
          </a:xfrm>
        </p:grpSpPr>
        <p:sp>
          <p:nvSpPr>
            <p:cNvPr id="27" name="Elipse 26"/>
            <p:cNvSpPr/>
            <p:nvPr/>
          </p:nvSpPr>
          <p:spPr>
            <a:xfrm>
              <a:off x="2437420" y="19593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8" name="Elipse 27"/>
            <p:cNvSpPr/>
            <p:nvPr/>
          </p:nvSpPr>
          <p:spPr>
            <a:xfrm>
              <a:off x="4067944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0" name="Elipse 29"/>
            <p:cNvSpPr/>
            <p:nvPr/>
          </p:nvSpPr>
          <p:spPr>
            <a:xfrm>
              <a:off x="2411760" y="364502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2" name="Elipse 31"/>
            <p:cNvSpPr/>
            <p:nvPr/>
          </p:nvSpPr>
          <p:spPr>
            <a:xfrm>
              <a:off x="3563888" y="191683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3" name="Elipse 32"/>
            <p:cNvSpPr/>
            <p:nvPr/>
          </p:nvSpPr>
          <p:spPr>
            <a:xfrm>
              <a:off x="2699792" y="47251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4" name="Elipse 33"/>
            <p:cNvSpPr/>
            <p:nvPr/>
          </p:nvSpPr>
          <p:spPr>
            <a:xfrm>
              <a:off x="5289804" y="459025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5" name="Elipse 34"/>
            <p:cNvSpPr/>
            <p:nvPr/>
          </p:nvSpPr>
          <p:spPr>
            <a:xfrm>
              <a:off x="4788024" y="21117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6" name="Elipse 35"/>
            <p:cNvSpPr/>
            <p:nvPr/>
          </p:nvSpPr>
          <p:spPr>
            <a:xfrm>
              <a:off x="5292080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9" name="Elipse 38"/>
            <p:cNvSpPr/>
            <p:nvPr/>
          </p:nvSpPr>
          <p:spPr>
            <a:xfrm>
              <a:off x="3635896" y="501317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Conector reto 39"/>
            <p:cNvCxnSpPr>
              <a:stCxn id="27" idx="6"/>
              <a:endCxn id="32" idx="2"/>
            </p:cNvCxnSpPr>
            <p:nvPr/>
          </p:nvCxnSpPr>
          <p:spPr>
            <a:xfrm flipV="1">
              <a:off x="2941476" y="2204864"/>
              <a:ext cx="622412" cy="42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>
              <a:stCxn id="28" idx="0"/>
              <a:endCxn id="32" idx="5"/>
            </p:cNvCxnSpPr>
            <p:nvPr/>
          </p:nvCxnSpPr>
          <p:spPr>
            <a:xfrm flipH="1" flipV="1">
              <a:off x="3994127" y="2408533"/>
              <a:ext cx="325845" cy="51641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to 41"/>
            <p:cNvCxnSpPr>
              <a:stCxn id="32" idx="6"/>
              <a:endCxn id="35" idx="2"/>
            </p:cNvCxnSpPr>
            <p:nvPr/>
          </p:nvCxnSpPr>
          <p:spPr>
            <a:xfrm>
              <a:off x="4067944" y="2204864"/>
              <a:ext cx="720080" cy="19493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>
              <a:stCxn id="35" idx="5"/>
              <a:endCxn id="36" idx="0"/>
            </p:cNvCxnSpPr>
            <p:nvPr/>
          </p:nvCxnSpPr>
          <p:spPr>
            <a:xfrm>
              <a:off x="5218263" y="2603463"/>
              <a:ext cx="325845" cy="32148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>
              <a:stCxn id="33" idx="6"/>
              <a:endCxn id="39" idx="1"/>
            </p:cNvCxnSpPr>
            <p:nvPr/>
          </p:nvCxnSpPr>
          <p:spPr>
            <a:xfrm>
              <a:off x="3203848" y="5013176"/>
              <a:ext cx="505865" cy="843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to 45"/>
            <p:cNvCxnSpPr>
              <a:stCxn id="30" idx="0"/>
              <a:endCxn id="27" idx="4"/>
            </p:cNvCxnSpPr>
            <p:nvPr/>
          </p:nvCxnSpPr>
          <p:spPr>
            <a:xfrm flipV="1">
              <a:off x="2663788" y="2535426"/>
              <a:ext cx="25660" cy="1109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to 47"/>
            <p:cNvCxnSpPr>
              <a:stCxn id="33" idx="0"/>
              <a:endCxn id="28" idx="3"/>
            </p:cNvCxnSpPr>
            <p:nvPr/>
          </p:nvCxnSpPr>
          <p:spPr>
            <a:xfrm flipV="1">
              <a:off x="2951820" y="3416645"/>
              <a:ext cx="1189941" cy="13084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to 49"/>
            <p:cNvCxnSpPr>
              <a:stCxn id="34" idx="2"/>
            </p:cNvCxnSpPr>
            <p:nvPr/>
          </p:nvCxnSpPr>
          <p:spPr>
            <a:xfrm flipH="1">
              <a:off x="4067944" y="4878288"/>
              <a:ext cx="122186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194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Profundidade ou nível de um nó </a:t>
            </a:r>
            <a:r>
              <a:rPr lang="pt-BR" b="1" dirty="0" smtClean="0"/>
              <a:t>i</a:t>
            </a:r>
            <a:r>
              <a:rPr lang="pt-BR" dirty="0" smtClean="0"/>
              <a:t>: comprimento do caminho entre o nó raiz e i.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27" name="Elipse 26"/>
          <p:cNvSpPr/>
          <p:nvPr/>
        </p:nvSpPr>
        <p:spPr>
          <a:xfrm>
            <a:off x="1871700" y="236193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8" name="Elipse 27"/>
          <p:cNvSpPr/>
          <p:nvPr/>
        </p:nvSpPr>
        <p:spPr>
          <a:xfrm>
            <a:off x="1835696" y="378904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0" name="Elipse 29"/>
          <p:cNvSpPr/>
          <p:nvPr/>
        </p:nvSpPr>
        <p:spPr>
          <a:xfrm>
            <a:off x="1514373" y="310606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2" name="Elipse 31"/>
          <p:cNvSpPr/>
          <p:nvPr/>
        </p:nvSpPr>
        <p:spPr>
          <a:xfrm>
            <a:off x="2199061" y="307829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1475656" y="45091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4" name="Elipse 33"/>
          <p:cNvSpPr/>
          <p:nvPr/>
        </p:nvSpPr>
        <p:spPr>
          <a:xfrm>
            <a:off x="2195736" y="594928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5" name="Elipse 34"/>
          <p:cNvSpPr/>
          <p:nvPr/>
        </p:nvSpPr>
        <p:spPr>
          <a:xfrm>
            <a:off x="2555776" y="378904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6" name="Elipse 35"/>
          <p:cNvSpPr/>
          <p:nvPr/>
        </p:nvSpPr>
        <p:spPr>
          <a:xfrm>
            <a:off x="2843808" y="45091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1835696" y="522920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8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0" name="Conector reto 39"/>
          <p:cNvCxnSpPr>
            <a:stCxn id="27" idx="5"/>
            <a:endCxn id="32" idx="0"/>
          </p:cNvCxnSpPr>
          <p:nvPr/>
        </p:nvCxnSpPr>
        <p:spPr>
          <a:xfrm>
            <a:off x="2301939" y="2853633"/>
            <a:ext cx="149150" cy="22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>
            <a:stCxn id="33" idx="5"/>
            <a:endCxn id="39" idx="0"/>
          </p:cNvCxnSpPr>
          <p:nvPr/>
        </p:nvCxnSpPr>
        <p:spPr>
          <a:xfrm>
            <a:off x="1905895" y="5000821"/>
            <a:ext cx="181829" cy="228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>
            <a:stCxn id="30" idx="0"/>
            <a:endCxn id="27" idx="3"/>
          </p:cNvCxnSpPr>
          <p:nvPr/>
        </p:nvCxnSpPr>
        <p:spPr>
          <a:xfrm flipV="1">
            <a:off x="1766401" y="2853633"/>
            <a:ext cx="179116" cy="252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>
            <a:stCxn id="33" idx="0"/>
            <a:endCxn id="28" idx="3"/>
          </p:cNvCxnSpPr>
          <p:nvPr/>
        </p:nvCxnSpPr>
        <p:spPr>
          <a:xfrm flipV="1">
            <a:off x="1727684" y="4280741"/>
            <a:ext cx="181829" cy="228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>
            <a:stCxn id="34" idx="0"/>
            <a:endCxn id="39" idx="5"/>
          </p:cNvCxnSpPr>
          <p:nvPr/>
        </p:nvCxnSpPr>
        <p:spPr>
          <a:xfrm flipH="1" flipV="1">
            <a:off x="2265935" y="5720901"/>
            <a:ext cx="181829" cy="228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36" idx="0"/>
            <a:endCxn id="35" idx="5"/>
          </p:cNvCxnSpPr>
          <p:nvPr/>
        </p:nvCxnSpPr>
        <p:spPr>
          <a:xfrm flipH="1" flipV="1">
            <a:off x="2986015" y="4280741"/>
            <a:ext cx="109821" cy="228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32" idx="3"/>
            <a:endCxn id="28" idx="0"/>
          </p:cNvCxnSpPr>
          <p:nvPr/>
        </p:nvCxnSpPr>
        <p:spPr>
          <a:xfrm flipH="1">
            <a:off x="2087724" y="3570000"/>
            <a:ext cx="185154" cy="219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32" idx="5"/>
            <a:endCxn id="35" idx="0"/>
          </p:cNvCxnSpPr>
          <p:nvPr/>
        </p:nvCxnSpPr>
        <p:spPr>
          <a:xfrm>
            <a:off x="2629300" y="3570000"/>
            <a:ext cx="178504" cy="219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tângulo 83"/>
          <p:cNvSpPr/>
          <p:nvPr/>
        </p:nvSpPr>
        <p:spPr>
          <a:xfrm>
            <a:off x="4644008" y="2403747"/>
            <a:ext cx="2880320" cy="491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Profundidade 0</a:t>
            </a:r>
          </a:p>
        </p:txBody>
      </p:sp>
      <p:cxnSp>
        <p:nvCxnSpPr>
          <p:cNvPr id="86" name="Conector reto 85"/>
          <p:cNvCxnSpPr/>
          <p:nvPr/>
        </p:nvCxnSpPr>
        <p:spPr>
          <a:xfrm>
            <a:off x="2555776" y="2635399"/>
            <a:ext cx="2664296" cy="14565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tângulo 87"/>
          <p:cNvSpPr/>
          <p:nvPr/>
        </p:nvSpPr>
        <p:spPr>
          <a:xfrm>
            <a:off x="4644008" y="3111472"/>
            <a:ext cx="2880320" cy="491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Profundidade 1</a:t>
            </a:r>
          </a:p>
        </p:txBody>
      </p:sp>
      <p:cxnSp>
        <p:nvCxnSpPr>
          <p:cNvPr id="89" name="Conector reto 88"/>
          <p:cNvCxnSpPr/>
          <p:nvPr/>
        </p:nvCxnSpPr>
        <p:spPr>
          <a:xfrm>
            <a:off x="2807804" y="3328559"/>
            <a:ext cx="2412268" cy="291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tângulo 91"/>
          <p:cNvSpPr/>
          <p:nvPr/>
        </p:nvSpPr>
        <p:spPr>
          <a:xfrm>
            <a:off x="4644008" y="3843907"/>
            <a:ext cx="2880320" cy="491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Profundidade 2</a:t>
            </a:r>
          </a:p>
        </p:txBody>
      </p:sp>
      <p:cxnSp>
        <p:nvCxnSpPr>
          <p:cNvPr id="93" name="Conector reto 92"/>
          <p:cNvCxnSpPr/>
          <p:nvPr/>
        </p:nvCxnSpPr>
        <p:spPr>
          <a:xfrm>
            <a:off x="3095836" y="4060994"/>
            <a:ext cx="2124236" cy="291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tângulo 94"/>
          <p:cNvSpPr/>
          <p:nvPr/>
        </p:nvSpPr>
        <p:spPr>
          <a:xfrm>
            <a:off x="4616244" y="4563987"/>
            <a:ext cx="2880320" cy="491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Profundidade 3</a:t>
            </a:r>
          </a:p>
        </p:txBody>
      </p:sp>
      <p:cxnSp>
        <p:nvCxnSpPr>
          <p:cNvPr id="96" name="Conector reto 95"/>
          <p:cNvCxnSpPr/>
          <p:nvPr/>
        </p:nvCxnSpPr>
        <p:spPr>
          <a:xfrm>
            <a:off x="3572128" y="4810204"/>
            <a:ext cx="162018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tângulo 97"/>
          <p:cNvSpPr/>
          <p:nvPr/>
        </p:nvSpPr>
        <p:spPr>
          <a:xfrm>
            <a:off x="4580240" y="5284067"/>
            <a:ext cx="2880320" cy="491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Profundidade 4</a:t>
            </a:r>
          </a:p>
        </p:txBody>
      </p:sp>
      <p:cxnSp>
        <p:nvCxnSpPr>
          <p:cNvPr id="99" name="Conector reto 98"/>
          <p:cNvCxnSpPr/>
          <p:nvPr/>
        </p:nvCxnSpPr>
        <p:spPr>
          <a:xfrm>
            <a:off x="2495333" y="5501154"/>
            <a:ext cx="2660971" cy="291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tângulo 100"/>
          <p:cNvSpPr/>
          <p:nvPr/>
        </p:nvSpPr>
        <p:spPr>
          <a:xfrm>
            <a:off x="4565492" y="6004147"/>
            <a:ext cx="2880320" cy="491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Profundidade 5</a:t>
            </a:r>
          </a:p>
        </p:txBody>
      </p:sp>
      <p:cxnSp>
        <p:nvCxnSpPr>
          <p:cNvPr id="102" name="Conector reto 101"/>
          <p:cNvCxnSpPr/>
          <p:nvPr/>
        </p:nvCxnSpPr>
        <p:spPr>
          <a:xfrm>
            <a:off x="2837300" y="6221234"/>
            <a:ext cx="2304256" cy="291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4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Altura de um nó </a:t>
            </a:r>
            <a:r>
              <a:rPr lang="pt-BR" b="1" dirty="0" smtClean="0"/>
              <a:t>i</a:t>
            </a:r>
            <a:r>
              <a:rPr lang="pt-BR" dirty="0" smtClean="0"/>
              <a:t> (normalmente representada pela letra </a:t>
            </a:r>
            <a:r>
              <a:rPr lang="pt-BR" b="1" dirty="0" smtClean="0"/>
              <a:t>h</a:t>
            </a:r>
            <a:r>
              <a:rPr lang="pt-BR" dirty="0" smtClean="0"/>
              <a:t>): é o número de arestas no caminho descendente simples mais longo desde o nó até uma folha.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27" name="Elipse 26"/>
          <p:cNvSpPr/>
          <p:nvPr/>
        </p:nvSpPr>
        <p:spPr>
          <a:xfrm>
            <a:off x="1871700" y="236193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8" name="Elipse 27"/>
          <p:cNvSpPr/>
          <p:nvPr/>
        </p:nvSpPr>
        <p:spPr>
          <a:xfrm>
            <a:off x="1835696" y="378904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0" name="Elipse 29"/>
          <p:cNvSpPr/>
          <p:nvPr/>
        </p:nvSpPr>
        <p:spPr>
          <a:xfrm>
            <a:off x="1514373" y="310606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2" name="Elipse 31"/>
          <p:cNvSpPr/>
          <p:nvPr/>
        </p:nvSpPr>
        <p:spPr>
          <a:xfrm>
            <a:off x="2199061" y="307829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1475656" y="45091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4" name="Elipse 33"/>
          <p:cNvSpPr/>
          <p:nvPr/>
        </p:nvSpPr>
        <p:spPr>
          <a:xfrm>
            <a:off x="2195736" y="594928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5" name="Elipse 34"/>
          <p:cNvSpPr/>
          <p:nvPr/>
        </p:nvSpPr>
        <p:spPr>
          <a:xfrm>
            <a:off x="2555776" y="378904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6" name="Elipse 35"/>
          <p:cNvSpPr/>
          <p:nvPr/>
        </p:nvSpPr>
        <p:spPr>
          <a:xfrm>
            <a:off x="2843808" y="45091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1835696" y="522920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8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0" name="Conector reto 39"/>
          <p:cNvCxnSpPr>
            <a:stCxn id="27" idx="5"/>
            <a:endCxn id="32" idx="0"/>
          </p:cNvCxnSpPr>
          <p:nvPr/>
        </p:nvCxnSpPr>
        <p:spPr>
          <a:xfrm>
            <a:off x="2301939" y="2853633"/>
            <a:ext cx="149150" cy="22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>
            <a:stCxn id="33" idx="5"/>
            <a:endCxn id="39" idx="0"/>
          </p:cNvCxnSpPr>
          <p:nvPr/>
        </p:nvCxnSpPr>
        <p:spPr>
          <a:xfrm>
            <a:off x="1905895" y="5000821"/>
            <a:ext cx="181829" cy="228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>
            <a:stCxn id="30" idx="0"/>
            <a:endCxn id="27" idx="3"/>
          </p:cNvCxnSpPr>
          <p:nvPr/>
        </p:nvCxnSpPr>
        <p:spPr>
          <a:xfrm flipV="1">
            <a:off x="1766401" y="2853633"/>
            <a:ext cx="179116" cy="252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>
            <a:stCxn id="33" idx="0"/>
            <a:endCxn id="28" idx="3"/>
          </p:cNvCxnSpPr>
          <p:nvPr/>
        </p:nvCxnSpPr>
        <p:spPr>
          <a:xfrm flipV="1">
            <a:off x="1727684" y="4280741"/>
            <a:ext cx="181829" cy="228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>
            <a:stCxn id="34" idx="0"/>
            <a:endCxn id="39" idx="5"/>
          </p:cNvCxnSpPr>
          <p:nvPr/>
        </p:nvCxnSpPr>
        <p:spPr>
          <a:xfrm flipH="1" flipV="1">
            <a:off x="2265935" y="5720901"/>
            <a:ext cx="181829" cy="228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>
            <a:stCxn id="36" idx="0"/>
            <a:endCxn id="35" idx="5"/>
          </p:cNvCxnSpPr>
          <p:nvPr/>
        </p:nvCxnSpPr>
        <p:spPr>
          <a:xfrm flipH="1" flipV="1">
            <a:off x="2986015" y="4280741"/>
            <a:ext cx="109821" cy="228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32" idx="3"/>
            <a:endCxn id="28" idx="0"/>
          </p:cNvCxnSpPr>
          <p:nvPr/>
        </p:nvCxnSpPr>
        <p:spPr>
          <a:xfrm flipH="1">
            <a:off x="2087724" y="3570000"/>
            <a:ext cx="185154" cy="219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32" idx="5"/>
            <a:endCxn id="35" idx="0"/>
          </p:cNvCxnSpPr>
          <p:nvPr/>
        </p:nvCxnSpPr>
        <p:spPr>
          <a:xfrm>
            <a:off x="2629300" y="3570000"/>
            <a:ext cx="178504" cy="219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4427984" y="2420888"/>
            <a:ext cx="4269160" cy="26941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Altura do nó 9 = 0;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Altura do nó 8 = 1;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Altura do nó 5 = 2;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Altura do nó 7 = 0;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Altura do nó 4 = 3;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Altura do nó 6 = 1;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Altura do nó 3 = 4;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Altura do nó 2 = 0;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Altura do nó 1 = 5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427984" y="5229200"/>
            <a:ext cx="426916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Observação</a:t>
            </a:r>
            <a:r>
              <a:rPr lang="pt-BR" dirty="0">
                <a:solidFill>
                  <a:schemeClr val="tx1"/>
                </a:solidFill>
              </a:rPr>
              <a:t>: altura da árvore é a altura do nó raiz. No caso altura do nó 1 que é igual a 5;</a:t>
            </a:r>
          </a:p>
        </p:txBody>
      </p:sp>
    </p:spTree>
    <p:extLst>
      <p:ext uri="{BB962C8B-B14F-4D97-AF65-F5344CB8AC3E}">
        <p14:creationId xmlns:p14="http://schemas.microsoft.com/office/powerpoint/2010/main" val="282258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Tipos</a:t>
            </a:r>
          </a:p>
          <a:p>
            <a:pPr marL="0" indent="0" algn="just">
              <a:buNone/>
            </a:pPr>
            <a:endParaRPr lang="pt-BR" dirty="0" smtClean="0"/>
          </a:p>
        </p:txBody>
      </p:sp>
      <p:grpSp>
        <p:nvGrpSpPr>
          <p:cNvPr id="25" name="Grupo 24"/>
          <p:cNvGrpSpPr/>
          <p:nvPr/>
        </p:nvGrpSpPr>
        <p:grpSpPr>
          <a:xfrm>
            <a:off x="629396" y="2168860"/>
            <a:ext cx="2988664" cy="4364868"/>
            <a:chOff x="629396" y="2168860"/>
            <a:chExt cx="2988664" cy="4364868"/>
          </a:xfrm>
        </p:grpSpPr>
        <p:sp>
          <p:nvSpPr>
            <p:cNvPr id="27" name="Elipse 26"/>
            <p:cNvSpPr/>
            <p:nvPr/>
          </p:nvSpPr>
          <p:spPr>
            <a:xfrm>
              <a:off x="1493492" y="337132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8" name="Elipse 27"/>
            <p:cNvSpPr/>
            <p:nvPr/>
          </p:nvSpPr>
          <p:spPr>
            <a:xfrm>
              <a:off x="1772340" y="5147247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0" name="Elipse 29"/>
            <p:cNvSpPr/>
            <p:nvPr/>
          </p:nvSpPr>
          <p:spPr>
            <a:xfrm>
              <a:off x="629396" y="42223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2" name="Elipse 31"/>
            <p:cNvSpPr/>
            <p:nvPr/>
          </p:nvSpPr>
          <p:spPr>
            <a:xfrm>
              <a:off x="2429596" y="4173153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5" name="Elipse 34"/>
            <p:cNvSpPr/>
            <p:nvPr/>
          </p:nvSpPr>
          <p:spPr>
            <a:xfrm>
              <a:off x="2987824" y="522920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Conector reto 39"/>
            <p:cNvCxnSpPr>
              <a:stCxn id="27" idx="5"/>
              <a:endCxn id="32" idx="0"/>
            </p:cNvCxnSpPr>
            <p:nvPr/>
          </p:nvCxnSpPr>
          <p:spPr>
            <a:xfrm>
              <a:off x="1923731" y="3863021"/>
              <a:ext cx="757893" cy="310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to 45"/>
            <p:cNvCxnSpPr>
              <a:stCxn id="30" idx="0"/>
              <a:endCxn id="27" idx="3"/>
            </p:cNvCxnSpPr>
            <p:nvPr/>
          </p:nvCxnSpPr>
          <p:spPr>
            <a:xfrm flipV="1">
              <a:off x="881424" y="3863021"/>
              <a:ext cx="685885" cy="3593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to 80"/>
            <p:cNvCxnSpPr>
              <a:stCxn id="32" idx="3"/>
              <a:endCxn id="28" idx="0"/>
            </p:cNvCxnSpPr>
            <p:nvPr/>
          </p:nvCxnSpPr>
          <p:spPr>
            <a:xfrm flipH="1">
              <a:off x="2024368" y="4664854"/>
              <a:ext cx="479045" cy="4823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to 82"/>
            <p:cNvCxnSpPr>
              <a:stCxn id="32" idx="5"/>
              <a:endCxn id="35" idx="0"/>
            </p:cNvCxnSpPr>
            <p:nvPr/>
          </p:nvCxnSpPr>
          <p:spPr>
            <a:xfrm>
              <a:off x="2859835" y="4664854"/>
              <a:ext cx="380017" cy="5643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tângulo 4"/>
            <p:cNvSpPr/>
            <p:nvPr/>
          </p:nvSpPr>
          <p:spPr>
            <a:xfrm>
              <a:off x="683568" y="2168860"/>
              <a:ext cx="2934492" cy="900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pt-BR" b="1" dirty="0" smtClean="0">
                  <a:solidFill>
                    <a:schemeClr val="tx1"/>
                  </a:solidFill>
                </a:rPr>
                <a:t>Árvore estritamente binária: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 smtClean="0">
                  <a:solidFill>
                    <a:schemeClr val="tx1"/>
                  </a:solidFill>
                </a:rPr>
                <a:t>Todos os nós tem, ou grau 0, ou grau 2.</a:t>
              </a:r>
            </a:p>
          </p:txBody>
        </p:sp>
        <p:sp>
          <p:nvSpPr>
            <p:cNvPr id="58" name="Elipse 57"/>
            <p:cNvSpPr/>
            <p:nvPr/>
          </p:nvSpPr>
          <p:spPr>
            <a:xfrm>
              <a:off x="1178983" y="59576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59" name="Elipse 58"/>
            <p:cNvSpPr/>
            <p:nvPr/>
          </p:nvSpPr>
          <p:spPr>
            <a:xfrm>
              <a:off x="2355779" y="59576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Conector reto 20"/>
            <p:cNvCxnSpPr>
              <a:stCxn id="28" idx="3"/>
              <a:endCxn id="58" idx="0"/>
            </p:cNvCxnSpPr>
            <p:nvPr/>
          </p:nvCxnSpPr>
          <p:spPr>
            <a:xfrm flipH="1">
              <a:off x="1431011" y="5638948"/>
              <a:ext cx="415146" cy="3187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>
              <a:stCxn id="28" idx="5"/>
              <a:endCxn id="59" idx="0"/>
            </p:cNvCxnSpPr>
            <p:nvPr/>
          </p:nvCxnSpPr>
          <p:spPr>
            <a:xfrm>
              <a:off x="2202579" y="5638948"/>
              <a:ext cx="405228" cy="3187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Elipse 60"/>
          <p:cNvSpPr/>
          <p:nvPr/>
        </p:nvSpPr>
        <p:spPr>
          <a:xfrm>
            <a:off x="6390036" y="33713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Elipse 61"/>
          <p:cNvSpPr/>
          <p:nvPr/>
        </p:nvSpPr>
        <p:spPr>
          <a:xfrm>
            <a:off x="6668884" y="5147247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5525940" y="422236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7326140" y="417315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884368" y="522920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6" name="Conector reto 65"/>
          <p:cNvCxnSpPr>
            <a:stCxn id="61" idx="5"/>
            <a:endCxn id="64" idx="0"/>
          </p:cNvCxnSpPr>
          <p:nvPr/>
        </p:nvCxnSpPr>
        <p:spPr>
          <a:xfrm>
            <a:off x="6820275" y="3863021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0"/>
            <a:endCxn id="61" idx="3"/>
          </p:cNvCxnSpPr>
          <p:nvPr/>
        </p:nvCxnSpPr>
        <p:spPr>
          <a:xfrm flipV="1">
            <a:off x="5777968" y="3863021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4" idx="3"/>
            <a:endCxn id="62" idx="0"/>
          </p:cNvCxnSpPr>
          <p:nvPr/>
        </p:nvCxnSpPr>
        <p:spPr>
          <a:xfrm flipH="1">
            <a:off x="6920912" y="4664854"/>
            <a:ext cx="479045" cy="482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>
            <a:stCxn id="64" idx="5"/>
            <a:endCxn id="65" idx="0"/>
          </p:cNvCxnSpPr>
          <p:nvPr/>
        </p:nvCxnSpPr>
        <p:spPr>
          <a:xfrm>
            <a:off x="7756379" y="4664854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tângulo 69"/>
          <p:cNvSpPr/>
          <p:nvPr/>
        </p:nvSpPr>
        <p:spPr>
          <a:xfrm>
            <a:off x="3995936" y="1880828"/>
            <a:ext cx="4536504" cy="13321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pt-BR" b="1" dirty="0" smtClean="0">
                <a:solidFill>
                  <a:schemeClr val="tx1"/>
                </a:solidFill>
              </a:rPr>
              <a:t>Árvore binária completa: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Árvore em que todos os níveis, com exceção talvez do último, estão completos. E no último nível os nós estão preenchidos da esquerda para a direita.</a:t>
            </a:r>
          </a:p>
        </p:txBody>
      </p:sp>
      <p:sp>
        <p:nvSpPr>
          <p:cNvPr id="71" name="Elipse 70"/>
          <p:cNvSpPr/>
          <p:nvPr/>
        </p:nvSpPr>
        <p:spPr>
          <a:xfrm>
            <a:off x="4932040" y="515719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2" name="Elipse 71"/>
          <p:cNvSpPr/>
          <p:nvPr/>
        </p:nvSpPr>
        <p:spPr>
          <a:xfrm>
            <a:off x="5940152" y="515719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9" name="Conector reto 28"/>
          <p:cNvCxnSpPr>
            <a:stCxn id="71" idx="0"/>
            <a:endCxn id="63" idx="3"/>
          </p:cNvCxnSpPr>
          <p:nvPr/>
        </p:nvCxnSpPr>
        <p:spPr>
          <a:xfrm flipV="1">
            <a:off x="5184068" y="4714065"/>
            <a:ext cx="415689" cy="44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63" idx="5"/>
            <a:endCxn id="72" idx="0"/>
          </p:cNvCxnSpPr>
          <p:nvPr/>
        </p:nvCxnSpPr>
        <p:spPr>
          <a:xfrm>
            <a:off x="5956179" y="4714065"/>
            <a:ext cx="236001" cy="44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ipse 76"/>
          <p:cNvSpPr/>
          <p:nvPr/>
        </p:nvSpPr>
        <p:spPr>
          <a:xfrm>
            <a:off x="4572000" y="602128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8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5" name="Conector reto 74"/>
          <p:cNvCxnSpPr>
            <a:stCxn id="77" idx="0"/>
          </p:cNvCxnSpPr>
          <p:nvPr/>
        </p:nvCxnSpPr>
        <p:spPr>
          <a:xfrm flipV="1">
            <a:off x="4824028" y="5720901"/>
            <a:ext cx="253837" cy="30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2"/>
          <p:cNvGrpSpPr/>
          <p:nvPr/>
        </p:nvGrpSpPr>
        <p:grpSpPr>
          <a:xfrm>
            <a:off x="6298383" y="5638948"/>
            <a:ext cx="504056" cy="970759"/>
            <a:chOff x="6298383" y="5638948"/>
            <a:chExt cx="504056" cy="970759"/>
          </a:xfrm>
        </p:grpSpPr>
        <p:sp>
          <p:nvSpPr>
            <p:cNvPr id="36" name="Elipse 35"/>
            <p:cNvSpPr/>
            <p:nvPr/>
          </p:nvSpPr>
          <p:spPr>
            <a:xfrm>
              <a:off x="6298383" y="6033643"/>
              <a:ext cx="504056" cy="57606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9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Conector reto 36"/>
            <p:cNvCxnSpPr>
              <a:stCxn id="36" idx="0"/>
              <a:endCxn id="62" idx="3"/>
            </p:cNvCxnSpPr>
            <p:nvPr/>
          </p:nvCxnSpPr>
          <p:spPr>
            <a:xfrm flipV="1">
              <a:off x="6550411" y="5638948"/>
              <a:ext cx="192290" cy="39469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ector reto 6"/>
          <p:cNvCxnSpPr/>
          <p:nvPr/>
        </p:nvCxnSpPr>
        <p:spPr>
          <a:xfrm>
            <a:off x="6264188" y="5949280"/>
            <a:ext cx="538251" cy="7386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 flipH="1">
            <a:off x="6360939" y="5934718"/>
            <a:ext cx="371301" cy="8066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37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Tipos</a:t>
            </a:r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5508104" y="2168860"/>
            <a:ext cx="3240360" cy="1044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Logo, uma </a:t>
            </a:r>
            <a:r>
              <a:rPr lang="pt-BR" b="1" dirty="0" smtClean="0">
                <a:solidFill>
                  <a:schemeClr val="tx1"/>
                </a:solidFill>
              </a:rPr>
              <a:t>árvore binária cheia</a:t>
            </a:r>
            <a:r>
              <a:rPr lang="pt-BR" dirty="0" smtClean="0">
                <a:solidFill>
                  <a:schemeClr val="tx1"/>
                </a:solidFill>
              </a:rPr>
              <a:t>, é uma </a:t>
            </a:r>
            <a:r>
              <a:rPr lang="pt-BR" b="1" dirty="0" smtClean="0">
                <a:solidFill>
                  <a:schemeClr val="tx1"/>
                </a:solidFill>
              </a:rPr>
              <a:t>árvore binária completa </a:t>
            </a:r>
            <a:r>
              <a:rPr lang="pt-BR" dirty="0" smtClean="0">
                <a:solidFill>
                  <a:schemeClr val="tx1"/>
                </a:solidFill>
              </a:rPr>
              <a:t>e </a:t>
            </a:r>
            <a:r>
              <a:rPr lang="pt-BR" b="1" dirty="0" smtClean="0">
                <a:solidFill>
                  <a:schemeClr val="tx1"/>
                </a:solidFill>
              </a:rPr>
              <a:t>estritamente binária</a:t>
            </a:r>
            <a:r>
              <a:rPr lang="pt-BR" dirty="0" smtClean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4788024" y="2492896"/>
            <a:ext cx="576064" cy="19802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grpSp>
        <p:nvGrpSpPr>
          <p:cNvPr id="61" name="Grupo 60"/>
          <p:cNvGrpSpPr/>
          <p:nvPr/>
        </p:nvGrpSpPr>
        <p:grpSpPr>
          <a:xfrm>
            <a:off x="971600" y="2096852"/>
            <a:ext cx="3672408" cy="3636404"/>
            <a:chOff x="4355976" y="2168860"/>
            <a:chExt cx="3672408" cy="3636404"/>
          </a:xfrm>
        </p:grpSpPr>
        <p:sp>
          <p:nvSpPr>
            <p:cNvPr id="62" name="Elipse 61"/>
            <p:cNvSpPr/>
            <p:nvPr/>
          </p:nvSpPr>
          <p:spPr>
            <a:xfrm>
              <a:off x="5823156" y="337132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3" name="Elipse 62"/>
            <p:cNvSpPr/>
            <p:nvPr/>
          </p:nvSpPr>
          <p:spPr>
            <a:xfrm>
              <a:off x="6245708" y="521754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64" name="Elipse 63"/>
            <p:cNvSpPr/>
            <p:nvPr/>
          </p:nvSpPr>
          <p:spPr>
            <a:xfrm>
              <a:off x="4959060" y="42223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65" name="Elipse 64"/>
            <p:cNvSpPr/>
            <p:nvPr/>
          </p:nvSpPr>
          <p:spPr>
            <a:xfrm>
              <a:off x="6759260" y="4173153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66" name="Elipse 65"/>
            <p:cNvSpPr/>
            <p:nvPr/>
          </p:nvSpPr>
          <p:spPr>
            <a:xfrm>
              <a:off x="7317488" y="522920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Conector reto 66"/>
            <p:cNvCxnSpPr>
              <a:stCxn id="62" idx="5"/>
              <a:endCxn id="65" idx="0"/>
            </p:cNvCxnSpPr>
            <p:nvPr/>
          </p:nvCxnSpPr>
          <p:spPr>
            <a:xfrm>
              <a:off x="6253395" y="3863021"/>
              <a:ext cx="757893" cy="310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to 67"/>
            <p:cNvCxnSpPr>
              <a:stCxn id="64" idx="0"/>
              <a:endCxn id="62" idx="3"/>
            </p:cNvCxnSpPr>
            <p:nvPr/>
          </p:nvCxnSpPr>
          <p:spPr>
            <a:xfrm flipV="1">
              <a:off x="5211088" y="3863021"/>
              <a:ext cx="685885" cy="3593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to 68"/>
            <p:cNvCxnSpPr>
              <a:stCxn id="65" idx="3"/>
            </p:cNvCxnSpPr>
            <p:nvPr/>
          </p:nvCxnSpPr>
          <p:spPr>
            <a:xfrm flipH="1">
              <a:off x="6606061" y="4664854"/>
              <a:ext cx="227016" cy="5903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to 69"/>
            <p:cNvCxnSpPr>
              <a:stCxn id="65" idx="5"/>
              <a:endCxn id="66" idx="0"/>
            </p:cNvCxnSpPr>
            <p:nvPr/>
          </p:nvCxnSpPr>
          <p:spPr>
            <a:xfrm>
              <a:off x="7189499" y="4664854"/>
              <a:ext cx="380017" cy="5643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tângulo 70"/>
            <p:cNvSpPr/>
            <p:nvPr/>
          </p:nvSpPr>
          <p:spPr>
            <a:xfrm>
              <a:off x="4373812" y="2168860"/>
              <a:ext cx="3654572" cy="1044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pt-BR" b="1" dirty="0" smtClean="0">
                  <a:solidFill>
                    <a:schemeClr val="tx1"/>
                  </a:solidFill>
                </a:rPr>
                <a:t>Árvore binária cheia ou perfeita: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pt-BR" dirty="0" smtClean="0">
                  <a:solidFill>
                    <a:schemeClr val="tx1"/>
                  </a:solidFill>
                </a:rPr>
                <a:t>Todos os nós-folha estão na mesma profundidade e todos os nós internos tem grau 2.</a:t>
              </a:r>
            </a:p>
          </p:txBody>
        </p:sp>
        <p:sp>
          <p:nvSpPr>
            <p:cNvPr id="72" name="Elipse 71"/>
            <p:cNvSpPr/>
            <p:nvPr/>
          </p:nvSpPr>
          <p:spPr>
            <a:xfrm>
              <a:off x="4355976" y="5135529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73" name="Elipse 72"/>
            <p:cNvSpPr/>
            <p:nvPr/>
          </p:nvSpPr>
          <p:spPr>
            <a:xfrm>
              <a:off x="5571460" y="521748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5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Conector reto 73"/>
            <p:cNvCxnSpPr>
              <a:stCxn id="64" idx="3"/>
              <a:endCxn id="72" idx="0"/>
            </p:cNvCxnSpPr>
            <p:nvPr/>
          </p:nvCxnSpPr>
          <p:spPr>
            <a:xfrm flipH="1">
              <a:off x="4608004" y="4714065"/>
              <a:ext cx="424873" cy="421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to 74"/>
            <p:cNvCxnSpPr>
              <a:stCxn id="64" idx="5"/>
              <a:endCxn id="73" idx="0"/>
            </p:cNvCxnSpPr>
            <p:nvPr/>
          </p:nvCxnSpPr>
          <p:spPr>
            <a:xfrm>
              <a:off x="5389299" y="4714065"/>
              <a:ext cx="434189" cy="503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tângulo 75"/>
          <p:cNvSpPr/>
          <p:nvPr/>
        </p:nvSpPr>
        <p:spPr>
          <a:xfrm>
            <a:off x="5508104" y="3969059"/>
            <a:ext cx="3240360" cy="26282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Número de nós </a:t>
            </a:r>
            <a:r>
              <a:rPr lang="pt-BR" sz="2400" b="1" dirty="0" smtClean="0">
                <a:solidFill>
                  <a:schemeClr val="tx1"/>
                </a:solidFill>
              </a:rPr>
              <a:t>N</a:t>
            </a:r>
            <a:r>
              <a:rPr lang="pt-BR" sz="2400" dirty="0" smtClean="0">
                <a:solidFill>
                  <a:schemeClr val="tx1"/>
                </a:solidFill>
              </a:rPr>
              <a:t> de uma árvore binária cheia:</a:t>
            </a:r>
          </a:p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N = 2</a:t>
            </a:r>
            <a:r>
              <a:rPr lang="pt-BR" sz="2400" b="1" baseline="30000" dirty="0" smtClean="0">
                <a:solidFill>
                  <a:schemeClr val="tx1"/>
                </a:solidFill>
              </a:rPr>
              <a:t>h+1</a:t>
            </a:r>
            <a:r>
              <a:rPr lang="pt-BR" sz="2400" b="1" dirty="0" smtClean="0">
                <a:solidFill>
                  <a:schemeClr val="tx1"/>
                </a:solidFill>
              </a:rPr>
              <a:t> – 1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</a:rPr>
              <a:t>No exemplo: </a:t>
            </a:r>
          </a:p>
          <a:p>
            <a:pPr lvl="1" indent="-280988" algn="just"/>
            <a:r>
              <a:rPr lang="pt-BR" sz="2400" dirty="0" smtClean="0">
                <a:solidFill>
                  <a:schemeClr val="tx1"/>
                </a:solidFill>
              </a:rPr>
              <a:t>h = 2</a:t>
            </a:r>
          </a:p>
          <a:p>
            <a:pPr lvl="1" indent="-280988" algn="just"/>
            <a:r>
              <a:rPr lang="pt-BR" sz="2400" dirty="0" smtClean="0">
                <a:solidFill>
                  <a:schemeClr val="tx1"/>
                </a:solidFill>
              </a:rPr>
              <a:t>N = 2</a:t>
            </a:r>
            <a:r>
              <a:rPr lang="pt-BR" sz="2400" baseline="30000" dirty="0" smtClean="0">
                <a:solidFill>
                  <a:schemeClr val="tx1"/>
                </a:solidFill>
              </a:rPr>
              <a:t>2+1</a:t>
            </a:r>
            <a:r>
              <a:rPr lang="pt-BR" sz="2400" dirty="0" smtClean="0">
                <a:solidFill>
                  <a:schemeClr val="tx1"/>
                </a:solidFill>
              </a:rPr>
              <a:t> – 1 = 2</a:t>
            </a:r>
            <a:r>
              <a:rPr lang="pt-BR" sz="2400" baseline="30000" dirty="0" smtClean="0">
                <a:solidFill>
                  <a:schemeClr val="tx1"/>
                </a:solidFill>
              </a:rPr>
              <a:t>3</a:t>
            </a:r>
            <a:r>
              <a:rPr lang="pt-BR" sz="2400" dirty="0" smtClean="0">
                <a:solidFill>
                  <a:schemeClr val="tx1"/>
                </a:solidFill>
              </a:rPr>
              <a:t> – 1 = 7     </a:t>
            </a:r>
          </a:p>
        </p:txBody>
      </p:sp>
      <p:sp>
        <p:nvSpPr>
          <p:cNvPr id="7" name="Seta para baixo 6"/>
          <p:cNvSpPr/>
          <p:nvPr/>
        </p:nvSpPr>
        <p:spPr>
          <a:xfrm>
            <a:off x="7020272" y="3286716"/>
            <a:ext cx="216024" cy="57803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16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Altura </a:t>
            </a:r>
            <a:r>
              <a:rPr lang="pt-BR" b="1" dirty="0" smtClean="0"/>
              <a:t>h</a:t>
            </a:r>
            <a:r>
              <a:rPr lang="pt-BR" dirty="0" smtClean="0"/>
              <a:t> de uma árvore binária completa:</a:t>
            </a:r>
          </a:p>
          <a:p>
            <a:pPr marL="457200" lvl="1" indent="0" algn="ctr">
              <a:buNone/>
            </a:pPr>
            <a:r>
              <a:rPr lang="pt-BR" b="1" dirty="0" smtClean="0"/>
              <a:t>h = </a:t>
            </a:r>
            <a:r>
              <a:rPr lang="pt-BR" b="1" dirty="0" smtClean="0">
                <a:sym typeface="Symbol"/>
              </a:rPr>
              <a:t></a:t>
            </a:r>
            <a:r>
              <a:rPr lang="pt-BR" b="1" dirty="0" smtClean="0"/>
              <a:t>log</a:t>
            </a:r>
            <a:r>
              <a:rPr lang="pt-BR" b="1" baseline="-25000" dirty="0" smtClean="0"/>
              <a:t>2</a:t>
            </a:r>
            <a:r>
              <a:rPr lang="pt-BR" b="1" dirty="0" smtClean="0"/>
              <a:t>n</a:t>
            </a:r>
            <a:r>
              <a:rPr lang="pt-BR" b="1" dirty="0">
                <a:sym typeface="Symbol"/>
              </a:rPr>
              <a:t></a:t>
            </a:r>
            <a:r>
              <a:rPr lang="pt-BR" b="1" dirty="0" smtClean="0"/>
              <a:t> </a:t>
            </a:r>
          </a:p>
          <a:p>
            <a:pPr marL="457200" lvl="1" indent="0" algn="just">
              <a:buNone/>
            </a:pPr>
            <a:endParaRPr lang="pt-BR" b="1" dirty="0" smtClean="0"/>
          </a:p>
          <a:p>
            <a:pPr marL="457200" lvl="1" indent="0" algn="just">
              <a:buNone/>
            </a:pPr>
            <a:endParaRPr lang="pt-BR" b="1" dirty="0" smtClean="0"/>
          </a:p>
          <a:p>
            <a:pPr marL="457200" lvl="1" indent="0" algn="just">
              <a:buNone/>
            </a:pPr>
            <a:r>
              <a:rPr lang="pt-BR" b="1" dirty="0" smtClean="0"/>
              <a:t>Exercício para casa:</a:t>
            </a:r>
          </a:p>
          <a:p>
            <a:pPr lvl="1" algn="just">
              <a:buFontTx/>
              <a:buChar char="-"/>
            </a:pPr>
            <a:r>
              <a:rPr lang="pt-BR" sz="2600" dirty="0" smtClean="0"/>
              <a:t>Demonstrar essa relação de h em função de n para uma árvore binária completa;</a:t>
            </a:r>
          </a:p>
          <a:p>
            <a:pPr lvl="1" algn="just">
              <a:buFontTx/>
              <a:buChar char="-"/>
            </a:pPr>
            <a:r>
              <a:rPr lang="pt-BR" sz="2600" dirty="0" smtClean="0"/>
              <a:t>Demonstrar a relação de n em função de h para uma árvore binária cheia (slide anterior);</a:t>
            </a:r>
          </a:p>
          <a:p>
            <a:pPr lvl="1" algn="just">
              <a:buFontTx/>
              <a:buChar char="-"/>
            </a:pPr>
            <a:r>
              <a:rPr lang="pt-BR" sz="2600" dirty="0" smtClean="0"/>
              <a:t>Demonstrar o número mínimo e máximo de nós que uma árvore binária completa pode ter.</a:t>
            </a:r>
          </a:p>
          <a:p>
            <a:pPr marL="914400" lvl="2" indent="0" algn="just">
              <a:buNone/>
            </a:pPr>
            <a:endParaRPr lang="pt-BR" sz="2000" dirty="0" smtClean="0"/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35736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percursos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err="1" smtClean="0"/>
              <a:t>Pré</a:t>
            </a:r>
            <a:r>
              <a:rPr lang="pt-BR" dirty="0" smtClean="0"/>
              <a:t>-ordem</a:t>
            </a:r>
          </a:p>
          <a:p>
            <a:pPr lvl="1" algn="just"/>
            <a:r>
              <a:rPr lang="pt-BR" dirty="0" smtClean="0"/>
              <a:t>Visita-se a raiz;</a:t>
            </a:r>
          </a:p>
          <a:p>
            <a:pPr lvl="1" algn="just"/>
            <a:r>
              <a:rPr lang="pt-BR" dirty="0" smtClean="0"/>
              <a:t>Percorre-se a </a:t>
            </a:r>
            <a:r>
              <a:rPr lang="pt-BR" dirty="0" err="1" smtClean="0"/>
              <a:t>sub-árvore</a:t>
            </a:r>
            <a:r>
              <a:rPr lang="pt-BR" dirty="0" smtClean="0"/>
              <a:t> esquerda em “</a:t>
            </a:r>
            <a:r>
              <a:rPr lang="pt-BR" dirty="0" err="1" smtClean="0"/>
              <a:t>pré</a:t>
            </a:r>
            <a:r>
              <a:rPr lang="pt-BR" dirty="0" smtClean="0"/>
              <a:t>-ordem”;</a:t>
            </a:r>
          </a:p>
          <a:p>
            <a:pPr lvl="1" algn="just"/>
            <a:r>
              <a:rPr lang="pt-BR" dirty="0" smtClean="0"/>
              <a:t>Percorre-se a </a:t>
            </a:r>
            <a:r>
              <a:rPr lang="pt-BR" dirty="0" err="1" smtClean="0"/>
              <a:t>sub-árvore</a:t>
            </a:r>
            <a:r>
              <a:rPr lang="pt-BR" dirty="0" smtClean="0"/>
              <a:t> direita em “</a:t>
            </a:r>
            <a:r>
              <a:rPr lang="pt-BR" dirty="0" err="1" smtClean="0"/>
              <a:t>pré</a:t>
            </a:r>
            <a:r>
              <a:rPr lang="pt-BR" dirty="0" smtClean="0"/>
              <a:t>-ordem”.</a:t>
            </a:r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5" name="Elipse 4"/>
          <p:cNvSpPr/>
          <p:nvPr/>
        </p:nvSpPr>
        <p:spPr>
          <a:xfrm>
            <a:off x="2222756" y="400506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Elipse 6"/>
          <p:cNvSpPr/>
          <p:nvPr/>
        </p:nvSpPr>
        <p:spPr>
          <a:xfrm>
            <a:off x="2645308" y="585128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1358660" y="485610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3158860" y="4806897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3717088" y="58629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1" name="Conector reto 10"/>
          <p:cNvCxnSpPr>
            <a:stCxn id="5" idx="5"/>
            <a:endCxn id="9" idx="0"/>
          </p:cNvCxnSpPr>
          <p:nvPr/>
        </p:nvCxnSpPr>
        <p:spPr>
          <a:xfrm>
            <a:off x="2652995" y="4496765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>
            <a:stCxn id="8" idx="0"/>
            <a:endCxn id="5" idx="3"/>
          </p:cNvCxnSpPr>
          <p:nvPr/>
        </p:nvCxnSpPr>
        <p:spPr>
          <a:xfrm flipV="1">
            <a:off x="1610688" y="4496765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9" idx="3"/>
          </p:cNvCxnSpPr>
          <p:nvPr/>
        </p:nvCxnSpPr>
        <p:spPr>
          <a:xfrm flipH="1">
            <a:off x="3005661" y="5298598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9" idx="5"/>
            <a:endCxn id="10" idx="0"/>
          </p:cNvCxnSpPr>
          <p:nvPr/>
        </p:nvCxnSpPr>
        <p:spPr>
          <a:xfrm>
            <a:off x="3589099" y="5298598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755576" y="576927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971060" y="585122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8" name="Conector reto 17"/>
          <p:cNvCxnSpPr>
            <a:stCxn id="8" idx="3"/>
            <a:endCxn id="16" idx="0"/>
          </p:cNvCxnSpPr>
          <p:nvPr/>
        </p:nvCxnSpPr>
        <p:spPr>
          <a:xfrm flipH="1">
            <a:off x="1007604" y="5347809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8" idx="5"/>
            <a:endCxn id="17" idx="0"/>
          </p:cNvCxnSpPr>
          <p:nvPr/>
        </p:nvCxnSpPr>
        <p:spPr>
          <a:xfrm>
            <a:off x="1788899" y="5347809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4716016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" name="Elipse 20"/>
          <p:cNvSpPr/>
          <p:nvPr/>
        </p:nvSpPr>
        <p:spPr>
          <a:xfrm>
            <a:off x="5292080" y="470898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5868144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6444208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7020272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7596336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6" name="Elipse 25"/>
          <p:cNvSpPr/>
          <p:nvPr/>
        </p:nvSpPr>
        <p:spPr>
          <a:xfrm>
            <a:off x="8172400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eta para a direita 2"/>
          <p:cNvSpPr/>
          <p:nvPr/>
        </p:nvSpPr>
        <p:spPr>
          <a:xfrm>
            <a:off x="3779107" y="4856108"/>
            <a:ext cx="803237" cy="23882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3573116" y="4368568"/>
            <a:ext cx="1171456" cy="635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Ordem de visita</a:t>
            </a:r>
          </a:p>
        </p:txBody>
      </p:sp>
    </p:spTree>
    <p:extLst>
      <p:ext uri="{BB962C8B-B14F-4D97-AF65-F5344CB8AC3E}">
        <p14:creationId xmlns:p14="http://schemas.microsoft.com/office/powerpoint/2010/main" val="20133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percursos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Em-ordem</a:t>
            </a:r>
          </a:p>
          <a:p>
            <a:pPr lvl="1" algn="just"/>
            <a:r>
              <a:rPr lang="pt-BR" dirty="0" smtClean="0"/>
              <a:t>Percorre-se a </a:t>
            </a:r>
            <a:r>
              <a:rPr lang="pt-BR" dirty="0" err="1" smtClean="0"/>
              <a:t>sub-árvore</a:t>
            </a:r>
            <a:r>
              <a:rPr lang="pt-BR" dirty="0" smtClean="0"/>
              <a:t> esquerda em “em-ordem”;</a:t>
            </a:r>
          </a:p>
          <a:p>
            <a:pPr lvl="1" algn="just"/>
            <a:r>
              <a:rPr lang="pt-BR" dirty="0"/>
              <a:t>Visita-se a raiz;</a:t>
            </a:r>
            <a:endParaRPr lang="pt-BR" dirty="0" smtClean="0"/>
          </a:p>
          <a:p>
            <a:pPr lvl="1" algn="just"/>
            <a:r>
              <a:rPr lang="pt-BR" dirty="0" smtClean="0"/>
              <a:t>Percorre-se a </a:t>
            </a:r>
            <a:r>
              <a:rPr lang="pt-BR" dirty="0" err="1" smtClean="0"/>
              <a:t>sub-árvore</a:t>
            </a:r>
            <a:r>
              <a:rPr lang="pt-BR" dirty="0" smtClean="0"/>
              <a:t> direita em “em-ordem”.</a:t>
            </a:r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5" name="Elipse 4"/>
          <p:cNvSpPr/>
          <p:nvPr/>
        </p:nvSpPr>
        <p:spPr>
          <a:xfrm>
            <a:off x="2222756" y="400506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Elipse 6"/>
          <p:cNvSpPr/>
          <p:nvPr/>
        </p:nvSpPr>
        <p:spPr>
          <a:xfrm>
            <a:off x="2645308" y="585128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1358660" y="485610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3158860" y="4806897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3717088" y="58629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1" name="Conector reto 10"/>
          <p:cNvCxnSpPr>
            <a:stCxn id="5" idx="5"/>
            <a:endCxn id="9" idx="0"/>
          </p:cNvCxnSpPr>
          <p:nvPr/>
        </p:nvCxnSpPr>
        <p:spPr>
          <a:xfrm>
            <a:off x="2652995" y="4496765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>
            <a:stCxn id="8" idx="0"/>
            <a:endCxn id="5" idx="3"/>
          </p:cNvCxnSpPr>
          <p:nvPr/>
        </p:nvCxnSpPr>
        <p:spPr>
          <a:xfrm flipV="1">
            <a:off x="1610688" y="4496765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9" idx="3"/>
          </p:cNvCxnSpPr>
          <p:nvPr/>
        </p:nvCxnSpPr>
        <p:spPr>
          <a:xfrm flipH="1">
            <a:off x="3005661" y="5298598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9" idx="5"/>
            <a:endCxn id="10" idx="0"/>
          </p:cNvCxnSpPr>
          <p:nvPr/>
        </p:nvCxnSpPr>
        <p:spPr>
          <a:xfrm>
            <a:off x="3589099" y="5298598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755576" y="576927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971060" y="585122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8" name="Conector reto 17"/>
          <p:cNvCxnSpPr>
            <a:stCxn id="8" idx="3"/>
            <a:endCxn id="16" idx="0"/>
          </p:cNvCxnSpPr>
          <p:nvPr/>
        </p:nvCxnSpPr>
        <p:spPr>
          <a:xfrm flipH="1">
            <a:off x="1007604" y="5347809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8" idx="5"/>
            <a:endCxn id="17" idx="0"/>
          </p:cNvCxnSpPr>
          <p:nvPr/>
        </p:nvCxnSpPr>
        <p:spPr>
          <a:xfrm>
            <a:off x="1788899" y="5347809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4716016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5292080" y="470898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5868144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6444208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7020272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7596336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6" name="Elipse 25"/>
          <p:cNvSpPr/>
          <p:nvPr/>
        </p:nvSpPr>
        <p:spPr>
          <a:xfrm>
            <a:off x="8172400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eta para a direita 2"/>
          <p:cNvSpPr/>
          <p:nvPr/>
        </p:nvSpPr>
        <p:spPr>
          <a:xfrm>
            <a:off x="3779107" y="4856108"/>
            <a:ext cx="803237" cy="23882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3573116" y="4368568"/>
            <a:ext cx="1171456" cy="635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Ordem de visita</a:t>
            </a:r>
          </a:p>
        </p:txBody>
      </p:sp>
    </p:spTree>
    <p:extLst>
      <p:ext uri="{BB962C8B-B14F-4D97-AF65-F5344CB8AC3E}">
        <p14:creationId xmlns:p14="http://schemas.microsoft.com/office/powerpoint/2010/main" val="358388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Operação de busca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90872" y="1240160"/>
            <a:ext cx="8229600" cy="676672"/>
          </a:xfrm>
        </p:spPr>
        <p:txBody>
          <a:bodyPr/>
          <a:lstStyle/>
          <a:p>
            <a:pPr algn="just"/>
            <a:r>
              <a:rPr lang="pt-BR" sz="2800" dirty="0" smtClean="0"/>
              <a:t>Dá para melhorar o tempo de busca em um vetor?</a:t>
            </a:r>
          </a:p>
          <a:p>
            <a:pPr marL="457200" lvl="1" indent="0" algn="just">
              <a:buNone/>
            </a:pPr>
            <a:endParaRPr lang="pt-BR" dirty="0"/>
          </a:p>
        </p:txBody>
      </p:sp>
      <p:sp>
        <p:nvSpPr>
          <p:cNvPr id="8" name="Espaço Reservado para Conteúdo 6"/>
          <p:cNvSpPr txBox="1">
            <a:spLocks/>
          </p:cNvSpPr>
          <p:nvPr/>
        </p:nvSpPr>
        <p:spPr>
          <a:xfrm>
            <a:off x="467544" y="170080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sz="2400" dirty="0" smtClean="0"/>
              <a:t>Sim, ordenando o vetor e realizando busca binária.</a:t>
            </a:r>
          </a:p>
          <a:p>
            <a:pPr lvl="1" algn="just"/>
            <a:r>
              <a:rPr lang="pt-BR" sz="2400" dirty="0" smtClean="0"/>
              <a:t>Tempo da busca binária em um vetor ordenado: O(log n). 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9" name="Espaço Reservado para Conteúdo 6"/>
          <p:cNvSpPr txBox="1">
            <a:spLocks/>
          </p:cNvSpPr>
          <p:nvPr/>
        </p:nvSpPr>
        <p:spPr>
          <a:xfrm>
            <a:off x="590872" y="2564904"/>
            <a:ext cx="8229600" cy="103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E em uma lista? Dá para melhorar o tempo de busca por meio da ordenação dos elementos da lista?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13" name="Espaço Reservado para Conteúdo 6"/>
          <p:cNvSpPr txBox="1">
            <a:spLocks/>
          </p:cNvSpPr>
          <p:nvPr/>
        </p:nvSpPr>
        <p:spPr>
          <a:xfrm>
            <a:off x="467544" y="3429000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sz="2400" dirty="0" smtClean="0"/>
              <a:t>Não. Pois a busca binária consegue a melhora no tempo de execução porque consegue ir “quebrando” o vetor, mas na lista ligada não há como identificar  onde deve acontecer a “quebra” em tempo constante. 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14" name="Espaço Reservado para Conteúdo 6"/>
          <p:cNvSpPr txBox="1">
            <a:spLocks/>
          </p:cNvSpPr>
          <p:nvPr/>
        </p:nvSpPr>
        <p:spPr>
          <a:xfrm>
            <a:off x="583796" y="4797152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Então, vetor é sempre melhor que lista ligada e deve ser sempre utilizado?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15" name="Espaço Reservado para Conteúdo 6"/>
          <p:cNvSpPr txBox="1">
            <a:spLocks/>
          </p:cNvSpPr>
          <p:nvPr/>
        </p:nvSpPr>
        <p:spPr>
          <a:xfrm>
            <a:off x="467544" y="558924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sz="2400" dirty="0" smtClean="0"/>
              <a:t>Nem sempre. Lembrar que o vetor é uma estrutura estática e a lista ligada é uma estrutura dinâmica. 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765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percursos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Pós-ordem</a:t>
            </a:r>
          </a:p>
          <a:p>
            <a:pPr lvl="1" algn="just"/>
            <a:r>
              <a:rPr lang="pt-BR" dirty="0" smtClean="0"/>
              <a:t>Percorre-se a </a:t>
            </a:r>
            <a:r>
              <a:rPr lang="pt-BR" dirty="0" err="1" smtClean="0"/>
              <a:t>sub-árvore</a:t>
            </a:r>
            <a:r>
              <a:rPr lang="pt-BR" dirty="0" smtClean="0"/>
              <a:t> esquerda em “pós-ordem”;</a:t>
            </a:r>
          </a:p>
          <a:p>
            <a:pPr lvl="1" algn="just"/>
            <a:r>
              <a:rPr lang="pt-BR" dirty="0" smtClean="0"/>
              <a:t>Percorre-se a </a:t>
            </a:r>
            <a:r>
              <a:rPr lang="pt-BR" dirty="0" err="1" smtClean="0"/>
              <a:t>sub-árvore</a:t>
            </a:r>
            <a:r>
              <a:rPr lang="pt-BR" dirty="0" smtClean="0"/>
              <a:t> direita em </a:t>
            </a:r>
            <a:r>
              <a:rPr lang="pt-BR" smtClean="0"/>
              <a:t>“pós-ordem</a:t>
            </a:r>
            <a:r>
              <a:rPr lang="pt-BR" dirty="0" smtClean="0"/>
              <a:t>”;</a:t>
            </a:r>
          </a:p>
          <a:p>
            <a:pPr lvl="1" algn="just"/>
            <a:r>
              <a:rPr lang="pt-BR" dirty="0"/>
              <a:t>Visita-se a raiz;</a:t>
            </a:r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5" name="Elipse 4"/>
          <p:cNvSpPr/>
          <p:nvPr/>
        </p:nvSpPr>
        <p:spPr>
          <a:xfrm>
            <a:off x="2222756" y="400506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Elipse 6"/>
          <p:cNvSpPr/>
          <p:nvPr/>
        </p:nvSpPr>
        <p:spPr>
          <a:xfrm>
            <a:off x="2645308" y="585128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1358660" y="485610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3158860" y="4806897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3717088" y="58629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1" name="Conector reto 10"/>
          <p:cNvCxnSpPr>
            <a:stCxn id="5" idx="5"/>
            <a:endCxn id="9" idx="0"/>
          </p:cNvCxnSpPr>
          <p:nvPr/>
        </p:nvCxnSpPr>
        <p:spPr>
          <a:xfrm>
            <a:off x="2652995" y="4496765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>
            <a:stCxn id="8" idx="0"/>
            <a:endCxn id="5" idx="3"/>
          </p:cNvCxnSpPr>
          <p:nvPr/>
        </p:nvCxnSpPr>
        <p:spPr>
          <a:xfrm flipV="1">
            <a:off x="1610688" y="4496765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9" idx="3"/>
          </p:cNvCxnSpPr>
          <p:nvPr/>
        </p:nvCxnSpPr>
        <p:spPr>
          <a:xfrm flipH="1">
            <a:off x="3005661" y="5298598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9" idx="5"/>
            <a:endCxn id="10" idx="0"/>
          </p:cNvCxnSpPr>
          <p:nvPr/>
        </p:nvCxnSpPr>
        <p:spPr>
          <a:xfrm>
            <a:off x="3589099" y="5298598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755576" y="576927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971060" y="585122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8" name="Conector reto 17"/>
          <p:cNvCxnSpPr>
            <a:stCxn id="8" idx="3"/>
            <a:endCxn id="16" idx="0"/>
          </p:cNvCxnSpPr>
          <p:nvPr/>
        </p:nvCxnSpPr>
        <p:spPr>
          <a:xfrm flipH="1">
            <a:off x="1007604" y="5347809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8" idx="5"/>
            <a:endCxn id="17" idx="0"/>
          </p:cNvCxnSpPr>
          <p:nvPr/>
        </p:nvCxnSpPr>
        <p:spPr>
          <a:xfrm>
            <a:off x="1788899" y="5347809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4716016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5292080" y="470898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5868144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6444208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" name="Elipse 23"/>
          <p:cNvSpPr/>
          <p:nvPr/>
        </p:nvSpPr>
        <p:spPr>
          <a:xfrm>
            <a:off x="7020272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7596336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6" name="Elipse 25"/>
          <p:cNvSpPr/>
          <p:nvPr/>
        </p:nvSpPr>
        <p:spPr>
          <a:xfrm>
            <a:off x="8172400" y="472514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3779107" y="4856108"/>
            <a:ext cx="803237" cy="23882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3573116" y="4368568"/>
            <a:ext cx="1171456" cy="635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Ordem de visita</a:t>
            </a:r>
          </a:p>
        </p:txBody>
      </p:sp>
    </p:spTree>
    <p:extLst>
      <p:ext uri="{BB962C8B-B14F-4D97-AF65-F5344CB8AC3E}">
        <p14:creationId xmlns:p14="http://schemas.microsoft.com/office/powerpoint/2010/main" val="168675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315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altura de uma árvore?</a:t>
            </a:r>
          </a:p>
          <a:p>
            <a:pPr lvl="1" algn="just"/>
            <a:r>
              <a:rPr lang="pt-BR" dirty="0" smtClean="0"/>
              <a:t>Assuma que você tem um ponteiro para a raiz da árvore.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grpSp>
        <p:nvGrpSpPr>
          <p:cNvPr id="15" name="Grupo 14"/>
          <p:cNvGrpSpPr/>
          <p:nvPr/>
        </p:nvGrpSpPr>
        <p:grpSpPr>
          <a:xfrm>
            <a:off x="2987824" y="2492896"/>
            <a:ext cx="2088232" cy="4163412"/>
            <a:chOff x="2987824" y="2492896"/>
            <a:chExt cx="2088232" cy="4163412"/>
          </a:xfrm>
        </p:grpSpPr>
        <p:sp>
          <p:nvSpPr>
            <p:cNvPr id="28" name="Elipse 27"/>
            <p:cNvSpPr/>
            <p:nvPr/>
          </p:nvSpPr>
          <p:spPr>
            <a:xfrm>
              <a:off x="3599892" y="249289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9" name="Elipse 28"/>
            <p:cNvSpPr/>
            <p:nvPr/>
          </p:nvSpPr>
          <p:spPr>
            <a:xfrm>
              <a:off x="3563888" y="392000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0" name="Elipse 29"/>
            <p:cNvSpPr/>
            <p:nvPr/>
          </p:nvSpPr>
          <p:spPr>
            <a:xfrm>
              <a:off x="3242565" y="323702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1" name="Elipse 30"/>
            <p:cNvSpPr/>
            <p:nvPr/>
          </p:nvSpPr>
          <p:spPr>
            <a:xfrm>
              <a:off x="3927253" y="3209263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2" name="Elipse 31"/>
            <p:cNvSpPr/>
            <p:nvPr/>
          </p:nvSpPr>
          <p:spPr>
            <a:xfrm>
              <a:off x="3203848" y="464008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3" name="Elipse 32"/>
            <p:cNvSpPr/>
            <p:nvPr/>
          </p:nvSpPr>
          <p:spPr>
            <a:xfrm>
              <a:off x="3923928" y="60802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4" name="Elipse 33"/>
            <p:cNvSpPr/>
            <p:nvPr/>
          </p:nvSpPr>
          <p:spPr>
            <a:xfrm>
              <a:off x="4283968" y="392000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5" name="Elipse 34"/>
            <p:cNvSpPr/>
            <p:nvPr/>
          </p:nvSpPr>
          <p:spPr>
            <a:xfrm>
              <a:off x="4572000" y="464008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6" name="Elipse 35"/>
            <p:cNvSpPr/>
            <p:nvPr/>
          </p:nvSpPr>
          <p:spPr>
            <a:xfrm>
              <a:off x="3563888" y="53601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Conector reto 36"/>
            <p:cNvCxnSpPr>
              <a:stCxn id="28" idx="5"/>
              <a:endCxn id="31" idx="0"/>
            </p:cNvCxnSpPr>
            <p:nvPr/>
          </p:nvCxnSpPr>
          <p:spPr>
            <a:xfrm>
              <a:off x="4030131" y="2984597"/>
              <a:ext cx="149150" cy="2246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to 38"/>
            <p:cNvCxnSpPr>
              <a:stCxn id="32" idx="5"/>
              <a:endCxn id="36" idx="0"/>
            </p:cNvCxnSpPr>
            <p:nvPr/>
          </p:nvCxnSpPr>
          <p:spPr>
            <a:xfrm>
              <a:off x="3634087" y="5131785"/>
              <a:ext cx="181829" cy="2283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/>
            <p:cNvCxnSpPr>
              <a:stCxn id="30" idx="0"/>
              <a:endCxn id="28" idx="3"/>
            </p:cNvCxnSpPr>
            <p:nvPr/>
          </p:nvCxnSpPr>
          <p:spPr>
            <a:xfrm flipV="1">
              <a:off x="3494593" y="2984597"/>
              <a:ext cx="179116" cy="252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>
              <a:stCxn id="32" idx="0"/>
              <a:endCxn id="29" idx="3"/>
            </p:cNvCxnSpPr>
            <p:nvPr/>
          </p:nvCxnSpPr>
          <p:spPr>
            <a:xfrm flipV="1">
              <a:off x="3455876" y="4411705"/>
              <a:ext cx="181829" cy="2283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to 41"/>
            <p:cNvCxnSpPr>
              <a:stCxn id="33" idx="0"/>
              <a:endCxn id="36" idx="5"/>
            </p:cNvCxnSpPr>
            <p:nvPr/>
          </p:nvCxnSpPr>
          <p:spPr>
            <a:xfrm flipH="1" flipV="1">
              <a:off x="3994127" y="5851865"/>
              <a:ext cx="181829" cy="2283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>
              <a:stCxn id="35" idx="0"/>
              <a:endCxn id="34" idx="5"/>
            </p:cNvCxnSpPr>
            <p:nvPr/>
          </p:nvCxnSpPr>
          <p:spPr>
            <a:xfrm flipH="1" flipV="1">
              <a:off x="4714207" y="4411705"/>
              <a:ext cx="109821" cy="2283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>
              <a:stCxn id="31" idx="3"/>
              <a:endCxn id="29" idx="0"/>
            </p:cNvCxnSpPr>
            <p:nvPr/>
          </p:nvCxnSpPr>
          <p:spPr>
            <a:xfrm flipH="1">
              <a:off x="3815916" y="3700964"/>
              <a:ext cx="185154" cy="219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>
              <a:stCxn id="31" idx="5"/>
              <a:endCxn id="34" idx="0"/>
            </p:cNvCxnSpPr>
            <p:nvPr/>
          </p:nvCxnSpPr>
          <p:spPr>
            <a:xfrm>
              <a:off x="4357492" y="3700964"/>
              <a:ext cx="178504" cy="219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ector de seta reta 3"/>
            <p:cNvCxnSpPr/>
            <p:nvPr/>
          </p:nvCxnSpPr>
          <p:spPr>
            <a:xfrm>
              <a:off x="2987824" y="2492896"/>
              <a:ext cx="506769" cy="13096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062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altura de um determinado nó </a:t>
            </a:r>
            <a:r>
              <a:rPr lang="pt-BR" b="1" dirty="0" smtClean="0"/>
              <a:t>v </a:t>
            </a:r>
            <a:r>
              <a:rPr lang="pt-BR" dirty="0" smtClean="0"/>
              <a:t>de uma árvore. Considere as duas situações:</a:t>
            </a:r>
          </a:p>
          <a:p>
            <a:pPr lvl="1" algn="just"/>
            <a:endParaRPr lang="pt-BR" dirty="0"/>
          </a:p>
          <a:p>
            <a:pPr lvl="1" algn="just"/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grpSp>
        <p:nvGrpSpPr>
          <p:cNvPr id="3" name="Grupo 2"/>
          <p:cNvGrpSpPr/>
          <p:nvPr/>
        </p:nvGrpSpPr>
        <p:grpSpPr>
          <a:xfrm>
            <a:off x="1034424" y="2564904"/>
            <a:ext cx="3465568" cy="3370048"/>
            <a:chOff x="1034424" y="2564904"/>
            <a:chExt cx="3465568" cy="3370048"/>
          </a:xfrm>
        </p:grpSpPr>
        <p:sp>
          <p:nvSpPr>
            <p:cNvPr id="4" name="Elipse 3"/>
            <p:cNvSpPr/>
            <p:nvPr/>
          </p:nvSpPr>
          <p:spPr>
            <a:xfrm>
              <a:off x="2501604" y="3501008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" name="Elipse 4"/>
            <p:cNvSpPr/>
            <p:nvPr/>
          </p:nvSpPr>
          <p:spPr>
            <a:xfrm>
              <a:off x="2924156" y="534723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7" name="Elipse 6"/>
            <p:cNvSpPr/>
            <p:nvPr/>
          </p:nvSpPr>
          <p:spPr>
            <a:xfrm>
              <a:off x="1637508" y="435205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8" name="Elipse 7"/>
            <p:cNvSpPr/>
            <p:nvPr/>
          </p:nvSpPr>
          <p:spPr>
            <a:xfrm>
              <a:off x="3437708" y="4302841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9" name="Elipse 8"/>
            <p:cNvSpPr/>
            <p:nvPr/>
          </p:nvSpPr>
          <p:spPr>
            <a:xfrm>
              <a:off x="3995936" y="5358888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Conector reto 9"/>
            <p:cNvCxnSpPr>
              <a:stCxn id="4" idx="5"/>
              <a:endCxn id="8" idx="0"/>
            </p:cNvCxnSpPr>
            <p:nvPr/>
          </p:nvCxnSpPr>
          <p:spPr>
            <a:xfrm>
              <a:off x="2931843" y="3992709"/>
              <a:ext cx="757893" cy="310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>
              <a:stCxn id="7" idx="0"/>
              <a:endCxn id="4" idx="3"/>
            </p:cNvCxnSpPr>
            <p:nvPr/>
          </p:nvCxnSpPr>
          <p:spPr>
            <a:xfrm flipV="1">
              <a:off x="1889536" y="3992709"/>
              <a:ext cx="685885" cy="3593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>
              <a:stCxn id="8" idx="3"/>
            </p:cNvCxnSpPr>
            <p:nvPr/>
          </p:nvCxnSpPr>
          <p:spPr>
            <a:xfrm flipH="1">
              <a:off x="3284509" y="4794542"/>
              <a:ext cx="227016" cy="5903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>
              <a:stCxn id="8" idx="5"/>
              <a:endCxn id="9" idx="0"/>
            </p:cNvCxnSpPr>
            <p:nvPr/>
          </p:nvCxnSpPr>
          <p:spPr>
            <a:xfrm>
              <a:off x="3867947" y="4794542"/>
              <a:ext cx="380017" cy="5643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Elipse 13"/>
            <p:cNvSpPr/>
            <p:nvPr/>
          </p:nvSpPr>
          <p:spPr>
            <a:xfrm>
              <a:off x="1034424" y="5265217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5" name="Elipse 14"/>
            <p:cNvSpPr/>
            <p:nvPr/>
          </p:nvSpPr>
          <p:spPr>
            <a:xfrm>
              <a:off x="2249908" y="534717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5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Conector reto 15"/>
            <p:cNvCxnSpPr>
              <a:stCxn id="7" idx="3"/>
              <a:endCxn id="14" idx="0"/>
            </p:cNvCxnSpPr>
            <p:nvPr/>
          </p:nvCxnSpPr>
          <p:spPr>
            <a:xfrm flipH="1">
              <a:off x="1286452" y="4843753"/>
              <a:ext cx="424873" cy="421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>
              <a:stCxn id="7" idx="5"/>
              <a:endCxn id="15" idx="0"/>
            </p:cNvCxnSpPr>
            <p:nvPr/>
          </p:nvCxnSpPr>
          <p:spPr>
            <a:xfrm>
              <a:off x="2067747" y="4843753"/>
              <a:ext cx="434189" cy="503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tângulo 1"/>
            <p:cNvSpPr/>
            <p:nvPr/>
          </p:nvSpPr>
          <p:spPr>
            <a:xfrm>
              <a:off x="1358660" y="2564904"/>
              <a:ext cx="2862484" cy="9361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 algn="just"/>
              <a:r>
                <a:rPr lang="pt-BR" b="1" dirty="0" smtClean="0">
                  <a:solidFill>
                    <a:schemeClr val="tx1"/>
                  </a:solidFill>
                </a:rPr>
                <a:t>Situação 1</a:t>
              </a:r>
              <a:r>
                <a:rPr lang="pt-BR" dirty="0" smtClean="0">
                  <a:solidFill>
                    <a:schemeClr val="tx1"/>
                  </a:solidFill>
                </a:rPr>
                <a:t>: tenho </a:t>
              </a:r>
              <a:r>
                <a:rPr lang="pt-BR" dirty="0">
                  <a:solidFill>
                    <a:schemeClr val="tx1"/>
                  </a:solidFill>
                </a:rPr>
                <a:t>um ponteiro para o nó que desejo calcular a </a:t>
              </a:r>
              <a:r>
                <a:rPr lang="pt-BR" dirty="0" smtClean="0">
                  <a:solidFill>
                    <a:schemeClr val="tx1"/>
                  </a:solidFill>
                </a:rPr>
                <a:t>altura</a:t>
              </a:r>
              <a:endParaRPr lang="pt-BR" dirty="0">
                <a:solidFill>
                  <a:schemeClr val="tx1"/>
                </a:solidFill>
              </a:endParaRPr>
            </a:p>
            <a:p>
              <a:pPr algn="ctr"/>
              <a:endParaRPr lang="pt-BR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8" name="Elipse 17"/>
          <p:cNvSpPr/>
          <p:nvPr/>
        </p:nvSpPr>
        <p:spPr>
          <a:xfrm>
            <a:off x="6390036" y="371661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" name="Elipse 18"/>
          <p:cNvSpPr/>
          <p:nvPr/>
        </p:nvSpPr>
        <p:spPr>
          <a:xfrm>
            <a:off x="6812588" y="556283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5525940" y="45676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7326140" y="4518445"/>
            <a:ext cx="504056" cy="57606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7884368" y="557449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3" name="Conector reto 22"/>
          <p:cNvCxnSpPr>
            <a:stCxn id="18" idx="5"/>
            <a:endCxn id="21" idx="0"/>
          </p:cNvCxnSpPr>
          <p:nvPr/>
        </p:nvCxnSpPr>
        <p:spPr>
          <a:xfrm>
            <a:off x="6820275" y="4208313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>
            <a:stCxn id="20" idx="0"/>
            <a:endCxn id="18" idx="3"/>
          </p:cNvCxnSpPr>
          <p:nvPr/>
        </p:nvCxnSpPr>
        <p:spPr>
          <a:xfrm flipV="1">
            <a:off x="5777968" y="4208313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>
            <a:stCxn id="21" idx="3"/>
          </p:cNvCxnSpPr>
          <p:nvPr/>
        </p:nvCxnSpPr>
        <p:spPr>
          <a:xfrm flipH="1">
            <a:off x="7172941" y="5010146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stCxn id="21" idx="5"/>
            <a:endCxn id="22" idx="0"/>
          </p:cNvCxnSpPr>
          <p:nvPr/>
        </p:nvCxnSpPr>
        <p:spPr>
          <a:xfrm>
            <a:off x="7756379" y="5010146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4922856" y="5480821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6138340" y="556277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9" name="Conector reto 28"/>
          <p:cNvCxnSpPr>
            <a:stCxn id="20" idx="3"/>
            <a:endCxn id="27" idx="0"/>
          </p:cNvCxnSpPr>
          <p:nvPr/>
        </p:nvCxnSpPr>
        <p:spPr>
          <a:xfrm flipH="1">
            <a:off x="5174884" y="5059357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5"/>
            <a:endCxn id="28" idx="0"/>
          </p:cNvCxnSpPr>
          <p:nvPr/>
        </p:nvCxnSpPr>
        <p:spPr>
          <a:xfrm>
            <a:off x="5956179" y="5059357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ângulo 30"/>
          <p:cNvSpPr/>
          <p:nvPr/>
        </p:nvSpPr>
        <p:spPr>
          <a:xfrm>
            <a:off x="5525940" y="2564484"/>
            <a:ext cx="286248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pt-BR" b="1" dirty="0" smtClean="0">
                <a:solidFill>
                  <a:schemeClr val="tx1"/>
                </a:solidFill>
              </a:rPr>
              <a:t>Situação 2</a:t>
            </a:r>
            <a:r>
              <a:rPr lang="pt-BR" dirty="0" smtClean="0">
                <a:solidFill>
                  <a:schemeClr val="tx1"/>
                </a:solidFill>
              </a:rPr>
              <a:t>: tenho </a:t>
            </a:r>
            <a:r>
              <a:rPr lang="pt-BR" dirty="0">
                <a:solidFill>
                  <a:schemeClr val="tx1"/>
                </a:solidFill>
              </a:rPr>
              <a:t>somente o valor armazenado em algum dos nós da árvore;</a:t>
            </a: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cxnSp>
        <p:nvCxnSpPr>
          <p:cNvPr id="33" name="Conector de seta reta 32"/>
          <p:cNvCxnSpPr/>
          <p:nvPr/>
        </p:nvCxnSpPr>
        <p:spPr>
          <a:xfrm>
            <a:off x="2987824" y="4306148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7326140" y="3500588"/>
            <a:ext cx="1062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Valor = 3</a:t>
            </a:r>
            <a:endParaRPr lang="pt-BR" dirty="0"/>
          </a:p>
        </p:txBody>
      </p:sp>
      <p:sp>
        <p:nvSpPr>
          <p:cNvPr id="34" name="Retângulo 33"/>
          <p:cNvSpPr/>
          <p:nvPr/>
        </p:nvSpPr>
        <p:spPr>
          <a:xfrm>
            <a:off x="5131705" y="5358888"/>
            <a:ext cx="3004691" cy="10224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algn="ctr"/>
            <a:r>
              <a:rPr lang="pt-BR" dirty="0" smtClean="0">
                <a:solidFill>
                  <a:schemeClr val="tx1"/>
                </a:solidFill>
              </a:rPr>
              <a:t>Nesta situação deve considerar uma variação: árvore contendo mais de um nó com um mesmo valor.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1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altura de um determinado nó </a:t>
            </a:r>
            <a:r>
              <a:rPr lang="pt-BR" b="1" dirty="0" smtClean="0"/>
              <a:t>v </a:t>
            </a:r>
            <a:r>
              <a:rPr lang="pt-BR" dirty="0" smtClean="0"/>
              <a:t>de uma árvore. Considere as duas situações:</a:t>
            </a:r>
          </a:p>
          <a:p>
            <a:pPr lvl="1" algn="just"/>
            <a:endParaRPr lang="pt-BR" dirty="0"/>
          </a:p>
          <a:p>
            <a:pPr lvl="1" algn="just"/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18" name="Elipse 17"/>
          <p:cNvSpPr/>
          <p:nvPr/>
        </p:nvSpPr>
        <p:spPr>
          <a:xfrm>
            <a:off x="6390036" y="371661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" name="Elipse 18"/>
          <p:cNvSpPr/>
          <p:nvPr/>
        </p:nvSpPr>
        <p:spPr>
          <a:xfrm>
            <a:off x="6812588" y="556283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5525940" y="45676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7326140" y="4518445"/>
            <a:ext cx="504056" cy="57606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7884368" y="557449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3" name="Conector reto 22"/>
          <p:cNvCxnSpPr>
            <a:stCxn id="18" idx="5"/>
            <a:endCxn id="21" idx="0"/>
          </p:cNvCxnSpPr>
          <p:nvPr/>
        </p:nvCxnSpPr>
        <p:spPr>
          <a:xfrm>
            <a:off x="6820275" y="4208313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>
            <a:stCxn id="20" idx="0"/>
            <a:endCxn id="18" idx="3"/>
          </p:cNvCxnSpPr>
          <p:nvPr/>
        </p:nvCxnSpPr>
        <p:spPr>
          <a:xfrm flipV="1">
            <a:off x="5777968" y="4208313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>
            <a:stCxn id="21" idx="3"/>
          </p:cNvCxnSpPr>
          <p:nvPr/>
        </p:nvCxnSpPr>
        <p:spPr>
          <a:xfrm flipH="1">
            <a:off x="7172941" y="5010146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stCxn id="21" idx="5"/>
            <a:endCxn id="22" idx="0"/>
          </p:cNvCxnSpPr>
          <p:nvPr/>
        </p:nvCxnSpPr>
        <p:spPr>
          <a:xfrm>
            <a:off x="7756379" y="5010146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4922856" y="5480821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6138340" y="5562774"/>
            <a:ext cx="504056" cy="57606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9" name="Conector reto 28"/>
          <p:cNvCxnSpPr>
            <a:stCxn id="20" idx="3"/>
            <a:endCxn id="27" idx="0"/>
          </p:cNvCxnSpPr>
          <p:nvPr/>
        </p:nvCxnSpPr>
        <p:spPr>
          <a:xfrm flipH="1">
            <a:off x="5174884" y="5059357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5"/>
            <a:endCxn id="28" idx="0"/>
          </p:cNvCxnSpPr>
          <p:nvPr/>
        </p:nvCxnSpPr>
        <p:spPr>
          <a:xfrm>
            <a:off x="5956179" y="5059357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ângulo 30"/>
          <p:cNvSpPr/>
          <p:nvPr/>
        </p:nvSpPr>
        <p:spPr>
          <a:xfrm>
            <a:off x="5525940" y="2564484"/>
            <a:ext cx="286248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pt-BR" b="1" dirty="0" smtClean="0">
                <a:solidFill>
                  <a:schemeClr val="tx1"/>
                </a:solidFill>
              </a:rPr>
              <a:t>Situação 2b</a:t>
            </a:r>
            <a:r>
              <a:rPr lang="pt-BR" dirty="0" smtClean="0">
                <a:solidFill>
                  <a:schemeClr val="tx1"/>
                </a:solidFill>
              </a:rPr>
              <a:t>: tenho </a:t>
            </a:r>
            <a:r>
              <a:rPr lang="pt-BR" dirty="0">
                <a:solidFill>
                  <a:schemeClr val="tx1"/>
                </a:solidFill>
              </a:rPr>
              <a:t>somente o valor armazenado em algum dos nós da árvore;</a:t>
            </a: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7326140" y="3500588"/>
            <a:ext cx="1062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Valor = 3</a:t>
            </a:r>
            <a:endParaRPr lang="pt-BR" dirty="0"/>
          </a:p>
        </p:txBody>
      </p:sp>
      <p:sp>
        <p:nvSpPr>
          <p:cNvPr id="35" name="Elipse 34"/>
          <p:cNvSpPr/>
          <p:nvPr/>
        </p:nvSpPr>
        <p:spPr>
          <a:xfrm>
            <a:off x="2069556" y="367550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6" name="Elipse 35"/>
          <p:cNvSpPr/>
          <p:nvPr/>
        </p:nvSpPr>
        <p:spPr>
          <a:xfrm>
            <a:off x="2492108" y="552172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1205460" y="452654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3005660" y="4477337"/>
            <a:ext cx="504056" cy="57606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0" name="Elipse 39"/>
          <p:cNvSpPr/>
          <p:nvPr/>
        </p:nvSpPr>
        <p:spPr>
          <a:xfrm>
            <a:off x="3563888" y="553338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1" name="Conector reto 40"/>
          <p:cNvCxnSpPr>
            <a:stCxn id="35" idx="5"/>
            <a:endCxn id="39" idx="0"/>
          </p:cNvCxnSpPr>
          <p:nvPr/>
        </p:nvCxnSpPr>
        <p:spPr>
          <a:xfrm>
            <a:off x="2499795" y="4167205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37" idx="0"/>
            <a:endCxn id="35" idx="3"/>
          </p:cNvCxnSpPr>
          <p:nvPr/>
        </p:nvCxnSpPr>
        <p:spPr>
          <a:xfrm flipV="1">
            <a:off x="1457488" y="4167205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>
            <a:stCxn id="39" idx="3"/>
          </p:cNvCxnSpPr>
          <p:nvPr/>
        </p:nvCxnSpPr>
        <p:spPr>
          <a:xfrm flipH="1">
            <a:off x="2852461" y="4969038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>
            <a:stCxn id="39" idx="5"/>
            <a:endCxn id="40" idx="0"/>
          </p:cNvCxnSpPr>
          <p:nvPr/>
        </p:nvCxnSpPr>
        <p:spPr>
          <a:xfrm>
            <a:off x="3435899" y="4969038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ipse 44"/>
          <p:cNvSpPr/>
          <p:nvPr/>
        </p:nvSpPr>
        <p:spPr>
          <a:xfrm>
            <a:off x="602376" y="543971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6" name="Elipse 45"/>
          <p:cNvSpPr/>
          <p:nvPr/>
        </p:nvSpPr>
        <p:spPr>
          <a:xfrm>
            <a:off x="1817860" y="552166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7" name="Conector reto 46"/>
          <p:cNvCxnSpPr>
            <a:stCxn id="37" idx="3"/>
            <a:endCxn id="45" idx="0"/>
          </p:cNvCxnSpPr>
          <p:nvPr/>
        </p:nvCxnSpPr>
        <p:spPr>
          <a:xfrm flipH="1">
            <a:off x="854404" y="5018249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>
            <a:stCxn id="37" idx="5"/>
            <a:endCxn id="46" idx="0"/>
          </p:cNvCxnSpPr>
          <p:nvPr/>
        </p:nvCxnSpPr>
        <p:spPr>
          <a:xfrm>
            <a:off x="1635699" y="5018249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1205460" y="2523376"/>
            <a:ext cx="286248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pt-BR" b="1" dirty="0" smtClean="0">
                <a:solidFill>
                  <a:schemeClr val="tx1"/>
                </a:solidFill>
              </a:rPr>
              <a:t>Situação 2a</a:t>
            </a:r>
            <a:r>
              <a:rPr lang="pt-BR" dirty="0" smtClean="0">
                <a:solidFill>
                  <a:schemeClr val="tx1"/>
                </a:solidFill>
              </a:rPr>
              <a:t>: tenho </a:t>
            </a:r>
            <a:r>
              <a:rPr lang="pt-BR" dirty="0">
                <a:solidFill>
                  <a:schemeClr val="tx1"/>
                </a:solidFill>
              </a:rPr>
              <a:t>somente o valor armazenado em algum dos nós da árvore;</a:t>
            </a: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3005660" y="3459480"/>
            <a:ext cx="1062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Valor = 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732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altura de um determinado nó </a:t>
            </a:r>
            <a:r>
              <a:rPr lang="pt-BR" b="1" dirty="0" smtClean="0"/>
              <a:t>v </a:t>
            </a:r>
            <a:r>
              <a:rPr lang="pt-BR" dirty="0" smtClean="0"/>
              <a:t>de uma árvore. Considere as duas situações:</a:t>
            </a:r>
          </a:p>
          <a:p>
            <a:pPr lvl="1" algn="just"/>
            <a:endParaRPr lang="pt-BR" dirty="0"/>
          </a:p>
          <a:p>
            <a:pPr lvl="1" algn="just"/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18" name="Elipse 17"/>
          <p:cNvSpPr/>
          <p:nvPr/>
        </p:nvSpPr>
        <p:spPr>
          <a:xfrm>
            <a:off x="2366772" y="371661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" name="Elipse 18"/>
          <p:cNvSpPr/>
          <p:nvPr/>
        </p:nvSpPr>
        <p:spPr>
          <a:xfrm>
            <a:off x="2789324" y="556283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1502676" y="45676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3302876" y="4518445"/>
            <a:ext cx="504056" cy="57606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3861104" y="5574492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3" name="Conector reto 22"/>
          <p:cNvCxnSpPr>
            <a:stCxn id="18" idx="5"/>
            <a:endCxn id="21" idx="0"/>
          </p:cNvCxnSpPr>
          <p:nvPr/>
        </p:nvCxnSpPr>
        <p:spPr>
          <a:xfrm>
            <a:off x="2797011" y="4208313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>
            <a:stCxn id="20" idx="0"/>
            <a:endCxn id="18" idx="3"/>
          </p:cNvCxnSpPr>
          <p:nvPr/>
        </p:nvCxnSpPr>
        <p:spPr>
          <a:xfrm flipV="1">
            <a:off x="1754704" y="4208313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>
            <a:stCxn id="21" idx="3"/>
          </p:cNvCxnSpPr>
          <p:nvPr/>
        </p:nvCxnSpPr>
        <p:spPr>
          <a:xfrm flipH="1">
            <a:off x="3149677" y="5010146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stCxn id="21" idx="5"/>
            <a:endCxn id="22" idx="0"/>
          </p:cNvCxnSpPr>
          <p:nvPr/>
        </p:nvCxnSpPr>
        <p:spPr>
          <a:xfrm>
            <a:off x="3733115" y="5010146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899592" y="5480821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2115076" y="5562774"/>
            <a:ext cx="504056" cy="57606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9" name="Conector reto 28"/>
          <p:cNvCxnSpPr>
            <a:stCxn id="20" idx="3"/>
            <a:endCxn id="27" idx="0"/>
          </p:cNvCxnSpPr>
          <p:nvPr/>
        </p:nvCxnSpPr>
        <p:spPr>
          <a:xfrm flipH="1">
            <a:off x="1151620" y="5059357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5"/>
            <a:endCxn id="28" idx="0"/>
          </p:cNvCxnSpPr>
          <p:nvPr/>
        </p:nvCxnSpPr>
        <p:spPr>
          <a:xfrm>
            <a:off x="1932915" y="5059357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ângulo 30"/>
          <p:cNvSpPr/>
          <p:nvPr/>
        </p:nvSpPr>
        <p:spPr>
          <a:xfrm>
            <a:off x="1502676" y="2564484"/>
            <a:ext cx="286248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pt-BR" b="1" dirty="0" smtClean="0">
                <a:solidFill>
                  <a:schemeClr val="tx1"/>
                </a:solidFill>
              </a:rPr>
              <a:t>Situação 2b</a:t>
            </a:r>
            <a:r>
              <a:rPr lang="pt-BR" dirty="0" smtClean="0">
                <a:solidFill>
                  <a:schemeClr val="tx1"/>
                </a:solidFill>
              </a:rPr>
              <a:t>: tenho </a:t>
            </a:r>
            <a:r>
              <a:rPr lang="pt-BR" dirty="0">
                <a:solidFill>
                  <a:schemeClr val="tx1"/>
                </a:solidFill>
              </a:rPr>
              <a:t>somente o valor armazenado em algum dos nós da árvore;</a:t>
            </a: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3302876" y="3500588"/>
            <a:ext cx="1062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Valor = 3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5004048" y="3032536"/>
            <a:ext cx="3261048" cy="13392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</a:rPr>
              <a:t>Retornar um ponteiro para uma lista ligada de estruturas, onde um campo da estrutura é o ponteiro para o nó e o outro contém a altura do nó.</a:t>
            </a:r>
            <a:endParaRPr lang="pt-BR" dirty="0">
              <a:solidFill>
                <a:schemeClr val="tx1"/>
              </a:solidFill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4929327" y="4797152"/>
            <a:ext cx="4035161" cy="549776"/>
            <a:chOff x="4929327" y="4797152"/>
            <a:chExt cx="4035161" cy="549776"/>
          </a:xfrm>
        </p:grpSpPr>
        <p:sp>
          <p:nvSpPr>
            <p:cNvPr id="3" name="Retângulo 2"/>
            <p:cNvSpPr/>
            <p:nvPr/>
          </p:nvSpPr>
          <p:spPr>
            <a:xfrm>
              <a:off x="5436096" y="4806477"/>
              <a:ext cx="720080" cy="5045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algn="ctr"/>
              <a:r>
                <a:rPr lang="pt-BR" sz="1400" dirty="0" smtClean="0">
                  <a:solidFill>
                    <a:schemeClr val="tx1"/>
                  </a:solidFill>
                </a:rPr>
                <a:t>Pointer 1</a:t>
              </a:r>
              <a:endParaRPr lang="pt-BR" sz="1400" dirty="0">
                <a:solidFill>
                  <a:schemeClr val="tx1"/>
                </a:solidFill>
              </a:endParaRPr>
            </a:p>
          </p:txBody>
        </p:sp>
        <p:sp>
          <p:nvSpPr>
            <p:cNvPr id="51" name="Retângulo 50"/>
            <p:cNvSpPr/>
            <p:nvPr/>
          </p:nvSpPr>
          <p:spPr>
            <a:xfrm>
              <a:off x="6156176" y="4797152"/>
              <a:ext cx="720080" cy="5045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algn="ctr"/>
              <a:r>
                <a:rPr lang="pt-BR" dirty="0" smtClean="0">
                  <a:solidFill>
                    <a:schemeClr val="tx1"/>
                  </a:solidFill>
                </a:rPr>
                <a:t>h</a:t>
              </a:r>
              <a:r>
                <a:rPr lang="pt-BR" baseline="-25000" dirty="0" smtClean="0">
                  <a:solidFill>
                    <a:schemeClr val="tx1"/>
                  </a:solidFill>
                </a:rPr>
                <a:t>1</a:t>
              </a:r>
              <a:endParaRPr lang="pt-BR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2" name="Retângulo 51"/>
            <p:cNvSpPr/>
            <p:nvPr/>
          </p:nvSpPr>
          <p:spPr>
            <a:xfrm>
              <a:off x="7092280" y="4806477"/>
              <a:ext cx="720080" cy="5045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algn="ctr"/>
              <a:r>
                <a:rPr lang="pt-BR" sz="1400" dirty="0" smtClean="0">
                  <a:solidFill>
                    <a:schemeClr val="tx1"/>
                  </a:solidFill>
                </a:rPr>
                <a:t>Pointer 2</a:t>
              </a:r>
              <a:endParaRPr lang="pt-BR" sz="1400" dirty="0">
                <a:solidFill>
                  <a:schemeClr val="tx1"/>
                </a:solidFill>
              </a:endParaRP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7812360" y="4797152"/>
              <a:ext cx="720080" cy="5045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algn="ctr"/>
              <a:r>
                <a:rPr lang="pt-BR" dirty="0" smtClean="0">
                  <a:solidFill>
                    <a:schemeClr val="tx1"/>
                  </a:solidFill>
                </a:rPr>
                <a:t>h</a:t>
              </a:r>
              <a:r>
                <a:rPr lang="pt-BR" baseline="-25000" dirty="0" smtClean="0">
                  <a:solidFill>
                    <a:schemeClr val="tx1"/>
                  </a:solidFill>
                </a:rPr>
                <a:t>2</a:t>
              </a:r>
              <a:endParaRPr lang="pt-BR" baseline="-25000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8532440" y="5049446"/>
              <a:ext cx="432048" cy="297482"/>
              <a:chOff x="8532440" y="5049446"/>
              <a:chExt cx="432048" cy="297482"/>
            </a:xfrm>
          </p:grpSpPr>
          <p:cxnSp>
            <p:nvCxnSpPr>
              <p:cNvPr id="5" name="Conector reto 4"/>
              <p:cNvCxnSpPr>
                <a:stCxn id="53" idx="3"/>
              </p:cNvCxnSpPr>
              <p:nvPr/>
            </p:nvCxnSpPr>
            <p:spPr>
              <a:xfrm>
                <a:off x="8532440" y="5049446"/>
                <a:ext cx="28803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to 8"/>
              <p:cNvCxnSpPr/>
              <p:nvPr/>
            </p:nvCxnSpPr>
            <p:spPr>
              <a:xfrm>
                <a:off x="8820472" y="5059357"/>
                <a:ext cx="0" cy="2107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to 10"/>
              <p:cNvCxnSpPr/>
              <p:nvPr/>
            </p:nvCxnSpPr>
            <p:spPr>
              <a:xfrm>
                <a:off x="8697144" y="5286500"/>
                <a:ext cx="26734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ector reto 53"/>
              <p:cNvCxnSpPr/>
              <p:nvPr/>
            </p:nvCxnSpPr>
            <p:spPr>
              <a:xfrm>
                <a:off x="8752656" y="534692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Conector de seta reta 13"/>
            <p:cNvCxnSpPr>
              <a:stCxn id="51" idx="3"/>
              <a:endCxn id="52" idx="1"/>
            </p:cNvCxnSpPr>
            <p:nvPr/>
          </p:nvCxnSpPr>
          <p:spPr>
            <a:xfrm>
              <a:off x="6876256" y="5049446"/>
              <a:ext cx="216024" cy="93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de seta reta 54"/>
            <p:cNvCxnSpPr/>
            <p:nvPr/>
          </p:nvCxnSpPr>
          <p:spPr>
            <a:xfrm>
              <a:off x="4929327" y="4882212"/>
              <a:ext cx="506769" cy="13096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727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315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quantidade de nós que uma árvore tem?</a:t>
            </a:r>
          </a:p>
          <a:p>
            <a:pPr lvl="1" algn="just"/>
            <a:r>
              <a:rPr lang="pt-BR" dirty="0" smtClean="0"/>
              <a:t>Assuma que você tem um ponteiro para a raiz da árvore.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0" name="Elipse 59"/>
          <p:cNvSpPr/>
          <p:nvPr/>
        </p:nvSpPr>
        <p:spPr>
          <a:xfrm>
            <a:off x="4085780" y="387537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4508332" y="572159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3221684" y="47264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5021884" y="467720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5580112" y="57332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  <a:endCxn id="63" idx="0"/>
          </p:cNvCxnSpPr>
          <p:nvPr/>
        </p:nvCxnSpPr>
        <p:spPr>
          <a:xfrm>
            <a:off x="4516019" y="4367077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0"/>
            <a:endCxn id="60" idx="3"/>
          </p:cNvCxnSpPr>
          <p:nvPr/>
        </p:nvCxnSpPr>
        <p:spPr>
          <a:xfrm flipV="1">
            <a:off x="3473712" y="4367077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</p:cNvCxnSpPr>
          <p:nvPr/>
        </p:nvCxnSpPr>
        <p:spPr>
          <a:xfrm flipH="1">
            <a:off x="4868685" y="5168910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5"/>
            <a:endCxn id="64" idx="0"/>
          </p:cNvCxnSpPr>
          <p:nvPr/>
        </p:nvCxnSpPr>
        <p:spPr>
          <a:xfrm>
            <a:off x="5452123" y="5168910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2618600" y="5639585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3834084" y="572153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2870628" y="5218121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3651923" y="5218121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/>
          <p:nvPr/>
        </p:nvCxnSpPr>
        <p:spPr>
          <a:xfrm>
            <a:off x="3633183" y="3874100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1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315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quantidade de nós que uma determinada </a:t>
            </a:r>
            <a:r>
              <a:rPr lang="pt-BR" dirty="0" err="1" smtClean="0"/>
              <a:t>sub-árvore</a:t>
            </a:r>
            <a:r>
              <a:rPr lang="pt-BR" dirty="0" smtClean="0"/>
              <a:t> tem?</a:t>
            </a:r>
          </a:p>
          <a:p>
            <a:pPr lvl="1" algn="just"/>
            <a:r>
              <a:rPr lang="pt-BR" dirty="0" smtClean="0"/>
              <a:t>Assuma que você tem um ponteiro para a raiz da </a:t>
            </a:r>
            <a:r>
              <a:rPr lang="pt-BR" dirty="0" err="1" smtClean="0"/>
              <a:t>sub-árvore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0" name="Elipse 59"/>
          <p:cNvSpPr/>
          <p:nvPr/>
        </p:nvSpPr>
        <p:spPr>
          <a:xfrm>
            <a:off x="4085780" y="387537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4508332" y="572159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3221684" y="47264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5021884" y="467720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5580112" y="57332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  <a:endCxn id="63" idx="0"/>
          </p:cNvCxnSpPr>
          <p:nvPr/>
        </p:nvCxnSpPr>
        <p:spPr>
          <a:xfrm>
            <a:off x="4516019" y="4367077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0"/>
            <a:endCxn id="60" idx="3"/>
          </p:cNvCxnSpPr>
          <p:nvPr/>
        </p:nvCxnSpPr>
        <p:spPr>
          <a:xfrm flipV="1">
            <a:off x="3473712" y="4367077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</p:cNvCxnSpPr>
          <p:nvPr/>
        </p:nvCxnSpPr>
        <p:spPr>
          <a:xfrm flipH="1">
            <a:off x="4868685" y="5168910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5"/>
            <a:endCxn id="64" idx="0"/>
          </p:cNvCxnSpPr>
          <p:nvPr/>
        </p:nvCxnSpPr>
        <p:spPr>
          <a:xfrm>
            <a:off x="5452123" y="5168910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2618600" y="5639585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3834084" y="572153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2870628" y="5218121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3651923" y="5218121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/>
          <p:nvPr/>
        </p:nvCxnSpPr>
        <p:spPr>
          <a:xfrm>
            <a:off x="2121015" y="5746308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1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315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quantidade de arestas que uma árvore tem?</a:t>
            </a:r>
          </a:p>
          <a:p>
            <a:pPr lvl="1" algn="just"/>
            <a:r>
              <a:rPr lang="pt-BR" dirty="0" smtClean="0"/>
              <a:t>Assuma que você tem um ponteiro para a raiz da árvore.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0" name="Elipse 59"/>
          <p:cNvSpPr/>
          <p:nvPr/>
        </p:nvSpPr>
        <p:spPr>
          <a:xfrm>
            <a:off x="4085780" y="387537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4508332" y="572159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3221684" y="47264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5021884" y="467720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5580112" y="57332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  <a:endCxn id="63" idx="0"/>
          </p:cNvCxnSpPr>
          <p:nvPr/>
        </p:nvCxnSpPr>
        <p:spPr>
          <a:xfrm>
            <a:off x="4516019" y="4367077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0"/>
            <a:endCxn id="60" idx="3"/>
          </p:cNvCxnSpPr>
          <p:nvPr/>
        </p:nvCxnSpPr>
        <p:spPr>
          <a:xfrm flipV="1">
            <a:off x="3473712" y="4367077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</p:cNvCxnSpPr>
          <p:nvPr/>
        </p:nvCxnSpPr>
        <p:spPr>
          <a:xfrm flipH="1">
            <a:off x="4868685" y="5168910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5"/>
            <a:endCxn id="64" idx="0"/>
          </p:cNvCxnSpPr>
          <p:nvPr/>
        </p:nvCxnSpPr>
        <p:spPr>
          <a:xfrm>
            <a:off x="5452123" y="5168910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2618600" y="5639585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3834084" y="572153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2870628" y="5218121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3651923" y="5218121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/>
          <p:nvPr/>
        </p:nvCxnSpPr>
        <p:spPr>
          <a:xfrm>
            <a:off x="3633183" y="3874100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9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315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quantidade de arestas que uma determinada </a:t>
            </a:r>
            <a:r>
              <a:rPr lang="pt-BR" dirty="0" err="1" smtClean="0"/>
              <a:t>sub-árvore</a:t>
            </a:r>
            <a:r>
              <a:rPr lang="pt-BR" dirty="0" smtClean="0"/>
              <a:t> tem?</a:t>
            </a:r>
          </a:p>
          <a:p>
            <a:pPr lvl="1" algn="just"/>
            <a:r>
              <a:rPr lang="pt-BR" dirty="0" smtClean="0"/>
              <a:t>Assuma que você tem um ponteiro para a raiz da </a:t>
            </a:r>
            <a:r>
              <a:rPr lang="pt-BR" dirty="0" err="1" smtClean="0"/>
              <a:t>sub-árvore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0" name="Elipse 59"/>
          <p:cNvSpPr/>
          <p:nvPr/>
        </p:nvSpPr>
        <p:spPr>
          <a:xfrm>
            <a:off x="4085780" y="387537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4508332" y="572159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3221684" y="47264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5021884" y="467720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5580112" y="57332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  <a:endCxn id="63" idx="0"/>
          </p:cNvCxnSpPr>
          <p:nvPr/>
        </p:nvCxnSpPr>
        <p:spPr>
          <a:xfrm>
            <a:off x="4516019" y="4367077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0"/>
            <a:endCxn id="60" idx="3"/>
          </p:cNvCxnSpPr>
          <p:nvPr/>
        </p:nvCxnSpPr>
        <p:spPr>
          <a:xfrm flipV="1">
            <a:off x="3473712" y="4367077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</p:cNvCxnSpPr>
          <p:nvPr/>
        </p:nvCxnSpPr>
        <p:spPr>
          <a:xfrm flipH="1">
            <a:off x="4868685" y="5168910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5"/>
            <a:endCxn id="64" idx="0"/>
          </p:cNvCxnSpPr>
          <p:nvPr/>
        </p:nvCxnSpPr>
        <p:spPr>
          <a:xfrm>
            <a:off x="5452123" y="5168910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2618600" y="5639585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3834084" y="572153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2870628" y="5218121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3651923" y="5218121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/>
          <p:nvPr/>
        </p:nvCxnSpPr>
        <p:spPr>
          <a:xfrm>
            <a:off x="2121015" y="5746308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47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315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calcular a soma total dos valores de todos os elementos armazenados em uma árvore?</a:t>
            </a:r>
          </a:p>
          <a:p>
            <a:pPr lvl="1" algn="just"/>
            <a:r>
              <a:rPr lang="pt-BR" dirty="0" smtClean="0"/>
              <a:t>Assuma que você tem um ponteiro para a raiz da árvore.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0" name="Elipse 59"/>
          <p:cNvSpPr/>
          <p:nvPr/>
        </p:nvSpPr>
        <p:spPr>
          <a:xfrm>
            <a:off x="4085780" y="387537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4508332" y="572159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3221684" y="47264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5021884" y="467720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5580112" y="57332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  <a:endCxn id="63" idx="0"/>
          </p:cNvCxnSpPr>
          <p:nvPr/>
        </p:nvCxnSpPr>
        <p:spPr>
          <a:xfrm>
            <a:off x="4516019" y="4367077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0"/>
            <a:endCxn id="60" idx="3"/>
          </p:cNvCxnSpPr>
          <p:nvPr/>
        </p:nvCxnSpPr>
        <p:spPr>
          <a:xfrm flipV="1">
            <a:off x="3473712" y="4367077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</p:cNvCxnSpPr>
          <p:nvPr/>
        </p:nvCxnSpPr>
        <p:spPr>
          <a:xfrm flipH="1">
            <a:off x="4868685" y="5168910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5"/>
            <a:endCxn id="64" idx="0"/>
          </p:cNvCxnSpPr>
          <p:nvPr/>
        </p:nvCxnSpPr>
        <p:spPr>
          <a:xfrm>
            <a:off x="5452123" y="5168910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2618600" y="5639585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3834084" y="572153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2870628" y="5218121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3651923" y="5218121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/>
          <p:nvPr/>
        </p:nvCxnSpPr>
        <p:spPr>
          <a:xfrm>
            <a:off x="3563888" y="3861048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4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/>
          <p:cNvSpPr/>
          <p:nvPr/>
        </p:nvSpPr>
        <p:spPr>
          <a:xfrm>
            <a:off x="4040180" y="3474720"/>
            <a:ext cx="1491940" cy="1341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O(log n)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4040180" y="3474720"/>
            <a:ext cx="1491940" cy="1341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O(log n)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5550616" y="4815840"/>
            <a:ext cx="1475024" cy="133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Dinâmica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5550616" y="4815840"/>
            <a:ext cx="1475024" cy="133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Dinâmica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2648012" y="3485768"/>
            <a:ext cx="1491940" cy="1341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</a:t>
            </a:r>
            <a:r>
              <a:rPr lang="pt-BR" sz="4000" dirty="0" smtClean="0">
                <a:solidFill>
                  <a:schemeClr val="tx1"/>
                </a:solidFill>
              </a:rPr>
              <a:t>+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11" name="Espaço Reservado para Conteúdo 6"/>
          <p:cNvSpPr txBox="1">
            <a:spLocks/>
          </p:cNvSpPr>
          <p:nvPr/>
        </p:nvSpPr>
        <p:spPr>
          <a:xfrm>
            <a:off x="590872" y="1340768"/>
            <a:ext cx="8229600" cy="64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Comparação operação de busca: Vetor X Lista ligada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Operação de busca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555377"/>
              </p:ext>
            </p:extLst>
          </p:nvPr>
        </p:nvGraphicFramePr>
        <p:xfrm>
          <a:off x="1043608" y="2132856"/>
          <a:ext cx="5991064" cy="403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6"/>
                <a:gridCol w="1497766"/>
                <a:gridCol w="1497766"/>
                <a:gridCol w="1497766"/>
              </a:tblGrid>
              <a:tr h="134414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Sem elementos estarem ordenados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Com elementos tendo sido ordenados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Tipo da estrutura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44149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Vetor</a:t>
                      </a:r>
                      <a:endParaRPr lang="pt-B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O(n)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O(log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 n)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Estática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44149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Lista Ligada</a:t>
                      </a:r>
                      <a:endParaRPr lang="pt-B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O(n)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O(n)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Dinâmica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Retângulo 21"/>
          <p:cNvSpPr/>
          <p:nvPr/>
        </p:nvSpPr>
        <p:spPr>
          <a:xfrm>
            <a:off x="6680460" y="3456032"/>
            <a:ext cx="1491940" cy="1341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Árvore binária de pesquisa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5312308" y="3477297"/>
            <a:ext cx="1491940" cy="1341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</a:t>
            </a:r>
            <a:r>
              <a:rPr lang="pt-BR" b="1" dirty="0" smtClean="0">
                <a:solidFill>
                  <a:schemeClr val="tx1"/>
                </a:solidFill>
              </a:rPr>
              <a:t>=</a:t>
            </a:r>
            <a:endParaRPr lang="pt-B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76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29913 0.0006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6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00069 L -0.16423 -0.1951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94" y="-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17" grpId="0" animBg="1"/>
      <p:bldP spid="17" grpId="1" animBg="1"/>
      <p:bldP spid="16" grpId="0" animBg="1"/>
      <p:bldP spid="16" grpId="1" animBg="1"/>
      <p:bldP spid="19" grpId="0" animBg="1"/>
      <p:bldP spid="19" grpId="1" animBg="1"/>
      <p:bldP spid="21" grpId="0"/>
      <p:bldP spid="22" grpId="0" animBg="1"/>
      <p:bldP spid="23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5315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imprimir os valores armazenados em uma árvore, nível a nível?</a:t>
            </a:r>
          </a:p>
          <a:p>
            <a:pPr lvl="1" algn="just"/>
            <a:r>
              <a:rPr lang="pt-BR" dirty="0" smtClean="0"/>
              <a:t>Assuma que você tem um ponteiro para a raiz da árvore.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0" name="Elipse 59"/>
          <p:cNvSpPr/>
          <p:nvPr/>
        </p:nvSpPr>
        <p:spPr>
          <a:xfrm>
            <a:off x="4085780" y="387537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4508332" y="572159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3221684" y="47264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5021884" y="467720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5580112" y="57332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  <a:endCxn id="63" idx="0"/>
          </p:cNvCxnSpPr>
          <p:nvPr/>
        </p:nvCxnSpPr>
        <p:spPr>
          <a:xfrm>
            <a:off x="4516019" y="4367077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0"/>
            <a:endCxn id="60" idx="3"/>
          </p:cNvCxnSpPr>
          <p:nvPr/>
        </p:nvCxnSpPr>
        <p:spPr>
          <a:xfrm flipV="1">
            <a:off x="3473712" y="4367077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</p:cNvCxnSpPr>
          <p:nvPr/>
        </p:nvCxnSpPr>
        <p:spPr>
          <a:xfrm flipH="1">
            <a:off x="4868685" y="5168910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5"/>
            <a:endCxn id="64" idx="0"/>
          </p:cNvCxnSpPr>
          <p:nvPr/>
        </p:nvCxnSpPr>
        <p:spPr>
          <a:xfrm>
            <a:off x="5452123" y="5168910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2618600" y="5639585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3834084" y="572153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2870628" y="5218121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3651923" y="5218121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/>
          <p:nvPr/>
        </p:nvCxnSpPr>
        <p:spPr>
          <a:xfrm>
            <a:off x="3563888" y="3861048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5642131" y="3501008"/>
            <a:ext cx="3055013" cy="1464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algn="ctr"/>
            <a:r>
              <a:rPr lang="pt-BR" sz="2800" b="1" dirty="0" smtClean="0">
                <a:solidFill>
                  <a:schemeClr val="tx1"/>
                </a:solidFill>
              </a:rPr>
              <a:t>Dica</a:t>
            </a:r>
            <a:r>
              <a:rPr lang="pt-BR" sz="2800" dirty="0" smtClean="0">
                <a:solidFill>
                  <a:schemeClr val="tx1"/>
                </a:solidFill>
              </a:rPr>
              <a:t>: use uma fila!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91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fazer um programa que identifique se uma árvore é ou não uma árvore estritamente binária? 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0" name="Elipse 59"/>
          <p:cNvSpPr/>
          <p:nvPr/>
        </p:nvSpPr>
        <p:spPr>
          <a:xfrm>
            <a:off x="4085780" y="387537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4508332" y="572159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3221684" y="472642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5021884" y="467720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5580112" y="573325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  <a:endCxn id="63" idx="0"/>
          </p:cNvCxnSpPr>
          <p:nvPr/>
        </p:nvCxnSpPr>
        <p:spPr>
          <a:xfrm>
            <a:off x="4516019" y="4367077"/>
            <a:ext cx="757893" cy="31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0"/>
            <a:endCxn id="60" idx="3"/>
          </p:cNvCxnSpPr>
          <p:nvPr/>
        </p:nvCxnSpPr>
        <p:spPr>
          <a:xfrm flipV="1">
            <a:off x="3473712" y="4367077"/>
            <a:ext cx="685885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</p:cNvCxnSpPr>
          <p:nvPr/>
        </p:nvCxnSpPr>
        <p:spPr>
          <a:xfrm flipH="1">
            <a:off x="4868685" y="5168910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5"/>
            <a:endCxn id="64" idx="0"/>
          </p:cNvCxnSpPr>
          <p:nvPr/>
        </p:nvCxnSpPr>
        <p:spPr>
          <a:xfrm>
            <a:off x="5452123" y="5168910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2618600" y="5639585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3834084" y="572153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2870628" y="5218121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3651923" y="5218121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/>
          <p:nvPr/>
        </p:nvCxnSpPr>
        <p:spPr>
          <a:xfrm>
            <a:off x="3563888" y="3861048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7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fazer um programa que identifique se uma árvore é ou não uma árvore binária cheia?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0" name="Elipse 59"/>
          <p:cNvSpPr/>
          <p:nvPr/>
        </p:nvSpPr>
        <p:spPr>
          <a:xfrm>
            <a:off x="2870828" y="322730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3293380" y="507352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2006732" y="407834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3806932" y="4029137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4365160" y="508518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</p:cNvCxnSpPr>
          <p:nvPr/>
        </p:nvCxnSpPr>
        <p:spPr>
          <a:xfrm>
            <a:off x="3301067" y="3719005"/>
            <a:ext cx="579682" cy="359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7"/>
            <a:endCxn id="60" idx="3"/>
          </p:cNvCxnSpPr>
          <p:nvPr/>
        </p:nvCxnSpPr>
        <p:spPr>
          <a:xfrm flipV="1">
            <a:off x="2436971" y="3719005"/>
            <a:ext cx="507674" cy="44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</p:cNvCxnSpPr>
          <p:nvPr/>
        </p:nvCxnSpPr>
        <p:spPr>
          <a:xfrm flipH="1">
            <a:off x="3653733" y="4520838"/>
            <a:ext cx="227016" cy="59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>
            <a:stCxn id="63" idx="5"/>
            <a:endCxn id="64" idx="0"/>
          </p:cNvCxnSpPr>
          <p:nvPr/>
        </p:nvCxnSpPr>
        <p:spPr>
          <a:xfrm>
            <a:off x="4237171" y="4520838"/>
            <a:ext cx="380017" cy="56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1403648" y="499151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2619132" y="507346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1655676" y="4570049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2436971" y="4570049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de seta reta 73"/>
          <p:cNvCxnSpPr/>
          <p:nvPr/>
        </p:nvCxnSpPr>
        <p:spPr>
          <a:xfrm>
            <a:off x="2348936" y="3212976"/>
            <a:ext cx="506769" cy="130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5570123" y="3116895"/>
            <a:ext cx="2602277" cy="2400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algn="just"/>
            <a:r>
              <a:rPr lang="pt-BR" sz="2800" b="1" dirty="0" smtClean="0">
                <a:solidFill>
                  <a:schemeClr val="tx1"/>
                </a:solidFill>
              </a:rPr>
              <a:t>Dica</a:t>
            </a:r>
            <a:r>
              <a:rPr lang="pt-BR" sz="2800" dirty="0" smtClean="0">
                <a:solidFill>
                  <a:schemeClr val="tx1"/>
                </a:solidFill>
              </a:rPr>
              <a:t>: calcule a altura e a quantidade de nós existentes na árvore!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1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pensar*</a:t>
            </a:r>
            <a:endParaRPr lang="pt-BR" dirty="0"/>
          </a:p>
        </p:txBody>
      </p:sp>
      <p:sp>
        <p:nvSpPr>
          <p:cNvPr id="33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fazer um programa que identifique se uma árvore é ou não uma árvore binária completa?</a:t>
            </a:r>
          </a:p>
          <a:p>
            <a:pPr marL="0" indent="0" algn="just">
              <a:buNone/>
            </a:pPr>
            <a:endParaRPr lang="pt-BR" dirty="0"/>
          </a:p>
          <a:p>
            <a:pPr marL="457200" lvl="1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32" name="Retângulo 31"/>
          <p:cNvSpPr/>
          <p:nvPr/>
        </p:nvSpPr>
        <p:spPr>
          <a:xfrm>
            <a:off x="816922" y="3212976"/>
            <a:ext cx="7530844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algn="ctr"/>
            <a:r>
              <a:rPr lang="pt-BR" sz="2800" b="1" dirty="0" smtClean="0">
                <a:solidFill>
                  <a:schemeClr val="tx1"/>
                </a:solidFill>
              </a:rPr>
              <a:t>Dica</a:t>
            </a:r>
            <a:r>
              <a:rPr lang="pt-BR" sz="2800" dirty="0" smtClean="0">
                <a:solidFill>
                  <a:schemeClr val="tx1"/>
                </a:solidFill>
              </a:rPr>
              <a:t>: faça uma busca em nível. </a:t>
            </a:r>
          </a:p>
        </p:txBody>
      </p:sp>
    </p:spTree>
    <p:extLst>
      <p:ext uri="{BB962C8B-B14F-4D97-AF65-F5344CB8AC3E}">
        <p14:creationId xmlns:p14="http://schemas.microsoft.com/office/powerpoint/2010/main" val="9752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pensar*</a:t>
            </a:r>
            <a:endParaRPr lang="pt-BR" dirty="0"/>
          </a:p>
        </p:txBody>
      </p:sp>
      <p:sp>
        <p:nvSpPr>
          <p:cNvPr id="60" name="Elipse 59"/>
          <p:cNvSpPr/>
          <p:nvPr/>
        </p:nvSpPr>
        <p:spPr>
          <a:xfrm>
            <a:off x="1934724" y="328498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Elipse 60"/>
          <p:cNvSpPr/>
          <p:nvPr/>
        </p:nvSpPr>
        <p:spPr>
          <a:xfrm>
            <a:off x="2357276" y="513120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1070628" y="413602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2870828" y="4086817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65" name="Conector reto 64"/>
          <p:cNvCxnSpPr>
            <a:stCxn id="60" idx="5"/>
            <a:endCxn id="63" idx="1"/>
          </p:cNvCxnSpPr>
          <p:nvPr/>
        </p:nvCxnSpPr>
        <p:spPr>
          <a:xfrm>
            <a:off x="2364963" y="3776685"/>
            <a:ext cx="579682" cy="394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2" idx="7"/>
            <a:endCxn id="60" idx="3"/>
          </p:cNvCxnSpPr>
          <p:nvPr/>
        </p:nvCxnSpPr>
        <p:spPr>
          <a:xfrm flipV="1">
            <a:off x="1500867" y="3776685"/>
            <a:ext cx="507674" cy="44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63" idx="3"/>
            <a:endCxn id="61" idx="0"/>
          </p:cNvCxnSpPr>
          <p:nvPr/>
        </p:nvCxnSpPr>
        <p:spPr>
          <a:xfrm flipH="1">
            <a:off x="2609304" y="4578518"/>
            <a:ext cx="335341" cy="55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467544" y="504919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1683028" y="513114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71" name="Conector reto 70"/>
          <p:cNvCxnSpPr>
            <a:stCxn id="62" idx="3"/>
            <a:endCxn id="69" idx="0"/>
          </p:cNvCxnSpPr>
          <p:nvPr/>
        </p:nvCxnSpPr>
        <p:spPr>
          <a:xfrm flipH="1">
            <a:off x="719572" y="4627729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>
            <a:stCxn id="62" idx="5"/>
            <a:endCxn id="70" idx="0"/>
          </p:cNvCxnSpPr>
          <p:nvPr/>
        </p:nvCxnSpPr>
        <p:spPr>
          <a:xfrm>
            <a:off x="1500867" y="4627729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ipse 38"/>
          <p:cNvSpPr/>
          <p:nvPr/>
        </p:nvSpPr>
        <p:spPr>
          <a:xfrm>
            <a:off x="6926088" y="328498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Elipse 39"/>
          <p:cNvSpPr/>
          <p:nvPr/>
        </p:nvSpPr>
        <p:spPr>
          <a:xfrm>
            <a:off x="8460432" y="5153788"/>
            <a:ext cx="50405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6061992" y="413602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2" name="Elipse 41"/>
          <p:cNvSpPr/>
          <p:nvPr/>
        </p:nvSpPr>
        <p:spPr>
          <a:xfrm>
            <a:off x="7862192" y="4086817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3" name="Conector reto 42"/>
          <p:cNvCxnSpPr>
            <a:stCxn id="39" idx="5"/>
            <a:endCxn id="42" idx="1"/>
          </p:cNvCxnSpPr>
          <p:nvPr/>
        </p:nvCxnSpPr>
        <p:spPr>
          <a:xfrm>
            <a:off x="7356327" y="3776685"/>
            <a:ext cx="579682" cy="394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>
            <a:stCxn id="41" idx="7"/>
            <a:endCxn id="39" idx="3"/>
          </p:cNvCxnSpPr>
          <p:nvPr/>
        </p:nvCxnSpPr>
        <p:spPr>
          <a:xfrm flipV="1">
            <a:off x="6492231" y="3776685"/>
            <a:ext cx="507674" cy="44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>
            <a:stCxn id="42" idx="5"/>
            <a:endCxn id="40" idx="0"/>
          </p:cNvCxnSpPr>
          <p:nvPr/>
        </p:nvCxnSpPr>
        <p:spPr>
          <a:xfrm>
            <a:off x="8292431" y="4578518"/>
            <a:ext cx="420029" cy="5752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ipse 45"/>
          <p:cNvSpPr/>
          <p:nvPr/>
        </p:nvSpPr>
        <p:spPr>
          <a:xfrm>
            <a:off x="5458908" y="5049193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6674392" y="513114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8" name="Conector reto 47"/>
          <p:cNvCxnSpPr>
            <a:stCxn id="41" idx="3"/>
            <a:endCxn id="46" idx="0"/>
          </p:cNvCxnSpPr>
          <p:nvPr/>
        </p:nvCxnSpPr>
        <p:spPr>
          <a:xfrm flipH="1">
            <a:off x="5710936" y="4627729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to 48"/>
          <p:cNvCxnSpPr>
            <a:stCxn id="41" idx="5"/>
            <a:endCxn id="47" idx="0"/>
          </p:cNvCxnSpPr>
          <p:nvPr/>
        </p:nvCxnSpPr>
        <p:spPr>
          <a:xfrm>
            <a:off x="6492231" y="4627729"/>
            <a:ext cx="434189" cy="50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971600" y="5741510"/>
            <a:ext cx="1973045" cy="625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algn="ctr"/>
            <a:r>
              <a:rPr lang="pt-BR" b="1" dirty="0" smtClean="0">
                <a:solidFill>
                  <a:schemeClr val="tx1"/>
                </a:solidFill>
              </a:rPr>
              <a:t>SIM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53" name="Retângulo 52"/>
          <p:cNvSpPr/>
          <p:nvPr/>
        </p:nvSpPr>
        <p:spPr>
          <a:xfrm>
            <a:off x="6249187" y="5707270"/>
            <a:ext cx="1973045" cy="625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algn="ctr"/>
            <a:r>
              <a:rPr lang="pt-BR" b="1" dirty="0" smtClean="0">
                <a:solidFill>
                  <a:schemeClr val="tx1"/>
                </a:solidFill>
              </a:rPr>
              <a:t>NÃO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54" name="Retângulo 53"/>
          <p:cNvSpPr/>
          <p:nvPr/>
        </p:nvSpPr>
        <p:spPr>
          <a:xfrm>
            <a:off x="835404" y="1412776"/>
            <a:ext cx="7530844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algn="just"/>
            <a:r>
              <a:rPr lang="pt-BR" sz="2400" b="1" dirty="0" smtClean="0">
                <a:solidFill>
                  <a:schemeClr val="tx1"/>
                </a:solidFill>
              </a:rPr>
              <a:t>Verificações:</a:t>
            </a:r>
            <a:endParaRPr lang="pt-BR" sz="24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 smtClean="0">
                <a:solidFill>
                  <a:schemeClr val="tx1"/>
                </a:solidFill>
              </a:rPr>
              <a:t>Se algum dos nós não tiver um filho a esquerda, mas tiver um filho à direita então não é uma árvore binária completa;</a:t>
            </a:r>
          </a:p>
        </p:txBody>
      </p:sp>
    </p:spTree>
    <p:extLst>
      <p:ext uri="{BB962C8B-B14F-4D97-AF65-F5344CB8AC3E}">
        <p14:creationId xmlns:p14="http://schemas.microsoft.com/office/powerpoint/2010/main" val="38503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 smtClean="0"/>
              <a:t>Árvore binária enraizada: para pensar*</a:t>
            </a:r>
            <a:endParaRPr lang="pt-BR" dirty="0"/>
          </a:p>
        </p:txBody>
      </p:sp>
      <p:sp>
        <p:nvSpPr>
          <p:cNvPr id="39" name="Elipse 38"/>
          <p:cNvSpPr/>
          <p:nvPr/>
        </p:nvSpPr>
        <p:spPr>
          <a:xfrm>
            <a:off x="3878940" y="3189536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1" name="Elipse 40"/>
          <p:cNvSpPr/>
          <p:nvPr/>
        </p:nvSpPr>
        <p:spPr>
          <a:xfrm>
            <a:off x="3014844" y="4040580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2" name="Elipse 41"/>
          <p:cNvSpPr/>
          <p:nvPr/>
        </p:nvSpPr>
        <p:spPr>
          <a:xfrm>
            <a:off x="4815044" y="3991369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3" name="Conector reto 42"/>
          <p:cNvCxnSpPr>
            <a:stCxn id="39" idx="5"/>
            <a:endCxn id="42" idx="1"/>
          </p:cNvCxnSpPr>
          <p:nvPr/>
        </p:nvCxnSpPr>
        <p:spPr>
          <a:xfrm>
            <a:off x="4309179" y="3681237"/>
            <a:ext cx="579682" cy="394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>
            <a:stCxn id="41" idx="7"/>
            <a:endCxn id="39" idx="3"/>
          </p:cNvCxnSpPr>
          <p:nvPr/>
        </p:nvCxnSpPr>
        <p:spPr>
          <a:xfrm flipV="1">
            <a:off x="3445083" y="3681237"/>
            <a:ext cx="507674" cy="44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ipse 45"/>
          <p:cNvSpPr/>
          <p:nvPr/>
        </p:nvSpPr>
        <p:spPr>
          <a:xfrm>
            <a:off x="2411760" y="4953745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4189148" y="5035698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8" name="Conector reto 47"/>
          <p:cNvCxnSpPr>
            <a:stCxn id="41" idx="3"/>
            <a:endCxn id="46" idx="0"/>
          </p:cNvCxnSpPr>
          <p:nvPr/>
        </p:nvCxnSpPr>
        <p:spPr>
          <a:xfrm flipH="1">
            <a:off x="2663788" y="4532281"/>
            <a:ext cx="424873" cy="42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to 48"/>
          <p:cNvCxnSpPr>
            <a:stCxn id="42" idx="3"/>
            <a:endCxn id="47" idx="0"/>
          </p:cNvCxnSpPr>
          <p:nvPr/>
        </p:nvCxnSpPr>
        <p:spPr>
          <a:xfrm flipH="1">
            <a:off x="4441176" y="4483070"/>
            <a:ext cx="447685" cy="552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tângulo 52"/>
          <p:cNvSpPr/>
          <p:nvPr/>
        </p:nvSpPr>
        <p:spPr>
          <a:xfrm>
            <a:off x="3202039" y="5611822"/>
            <a:ext cx="1973045" cy="625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algn="ctr"/>
            <a:r>
              <a:rPr lang="pt-BR" b="1" dirty="0" smtClean="0">
                <a:solidFill>
                  <a:schemeClr val="tx1"/>
                </a:solidFill>
              </a:rPr>
              <a:t>NÃO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54" name="Retângulo 53"/>
          <p:cNvSpPr/>
          <p:nvPr/>
        </p:nvSpPr>
        <p:spPr>
          <a:xfrm>
            <a:off x="835404" y="1412776"/>
            <a:ext cx="7530844" cy="1644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algn="just"/>
            <a:r>
              <a:rPr lang="pt-BR" sz="2400" b="1" dirty="0" smtClean="0">
                <a:solidFill>
                  <a:schemeClr val="tx1"/>
                </a:solidFill>
              </a:rPr>
              <a:t>Verificações:</a:t>
            </a:r>
            <a:endParaRPr lang="pt-BR" sz="24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pt-BR" sz="2400" dirty="0" smtClean="0">
                <a:solidFill>
                  <a:schemeClr val="tx1"/>
                </a:solidFill>
              </a:rPr>
              <a:t>Se </a:t>
            </a:r>
            <a:r>
              <a:rPr lang="pt-BR" sz="2400" dirty="0">
                <a:solidFill>
                  <a:schemeClr val="tx1"/>
                </a:solidFill>
              </a:rPr>
              <a:t>um dos </a:t>
            </a:r>
            <a:r>
              <a:rPr lang="pt-BR" sz="2400" dirty="0" smtClean="0">
                <a:solidFill>
                  <a:schemeClr val="tx1"/>
                </a:solidFill>
              </a:rPr>
              <a:t>nós mais à esquerda tiver </a:t>
            </a:r>
            <a:r>
              <a:rPr lang="pt-BR" sz="2400" dirty="0">
                <a:solidFill>
                  <a:schemeClr val="tx1"/>
                </a:solidFill>
              </a:rPr>
              <a:t>um filho a esquerda, verificar se os irmãos desse nó tem algum filho. Se tiverem, não será completa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81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Árvore binária: grafo</a:t>
            </a:r>
            <a:endParaRPr lang="pt-BR" dirty="0"/>
          </a:p>
        </p:txBody>
      </p:sp>
      <p:sp>
        <p:nvSpPr>
          <p:cNvPr id="11" name="Espaço Reservado para Conteúdo 6"/>
          <p:cNvSpPr txBox="1">
            <a:spLocks/>
          </p:cNvSpPr>
          <p:nvPr/>
        </p:nvSpPr>
        <p:spPr>
          <a:xfrm>
            <a:off x="590872" y="1340768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Grafo: definição informal</a:t>
            </a:r>
          </a:p>
          <a:p>
            <a:pPr lvl="1" algn="just"/>
            <a:r>
              <a:rPr lang="pt-BR" sz="2400" dirty="0" smtClean="0"/>
              <a:t>É uma forma de modelar um problema de modo a ser possível estimar a dificuldade em resolvê-lo computacionalmente e também de aplicar uma série de algoritmos já conhecidos para a resolução outros problemas equivalentes.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14" name="Espaço Reservado para Conteúdo 6"/>
          <p:cNvSpPr txBox="1">
            <a:spLocks/>
          </p:cNvSpPr>
          <p:nvPr/>
        </p:nvSpPr>
        <p:spPr>
          <a:xfrm>
            <a:off x="582082" y="3717032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Grafo é composto de dois símbolos básicos:</a:t>
            </a:r>
          </a:p>
          <a:p>
            <a:pPr algn="just"/>
            <a:endParaRPr lang="pt-BR" sz="2400" dirty="0" smtClean="0"/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2" name="Elipse 1"/>
          <p:cNvSpPr/>
          <p:nvPr/>
        </p:nvSpPr>
        <p:spPr>
          <a:xfrm>
            <a:off x="2411760" y="436510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2280796" y="4941168"/>
            <a:ext cx="86409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Nó</a:t>
            </a:r>
            <a:endParaRPr lang="pt-BR" sz="2400" b="1" dirty="0">
              <a:solidFill>
                <a:schemeClr val="tx1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4283968" y="472514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4788024" y="4941168"/>
            <a:ext cx="108012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Aresta</a:t>
            </a:r>
            <a:endParaRPr lang="pt-B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Árvore binária: grafo</a:t>
            </a:r>
            <a:endParaRPr lang="pt-BR" dirty="0"/>
          </a:p>
        </p:txBody>
      </p:sp>
      <p:sp>
        <p:nvSpPr>
          <p:cNvPr id="11" name="Espaço Reservado para Conteúdo 6"/>
          <p:cNvSpPr txBox="1">
            <a:spLocks/>
          </p:cNvSpPr>
          <p:nvPr/>
        </p:nvSpPr>
        <p:spPr>
          <a:xfrm>
            <a:off x="590872" y="1340768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Aresta é um elemento que liga dois nós.</a:t>
            </a:r>
            <a:endParaRPr lang="pt-BR" sz="2400" dirty="0" smtClean="0"/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sp>
        <p:nvSpPr>
          <p:cNvPr id="9" name="Elipse 8"/>
          <p:cNvSpPr/>
          <p:nvPr/>
        </p:nvSpPr>
        <p:spPr>
          <a:xfrm>
            <a:off x="1979712" y="220486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/>
          <p:cNvCxnSpPr>
            <a:endCxn id="12" idx="2"/>
          </p:cNvCxnSpPr>
          <p:nvPr/>
        </p:nvCxnSpPr>
        <p:spPr>
          <a:xfrm flipV="1">
            <a:off x="2513246" y="2492896"/>
            <a:ext cx="978634" cy="21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3491880" y="2204864"/>
            <a:ext cx="50405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spaço Reservado para Conteúdo 6"/>
          <p:cNvSpPr txBox="1">
            <a:spLocks/>
          </p:cNvSpPr>
          <p:nvPr/>
        </p:nvSpPr>
        <p:spPr>
          <a:xfrm>
            <a:off x="582082" y="3212976"/>
            <a:ext cx="8229600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Ex</a:t>
            </a:r>
            <a:r>
              <a:rPr lang="pt-BR" dirty="0" smtClean="0"/>
              <a:t>emplo de um problema (viagem de Euler)</a:t>
            </a:r>
          </a:p>
          <a:p>
            <a:pPr lvl="1" algn="just"/>
            <a:r>
              <a:rPr lang="pt-BR" dirty="0" smtClean="0"/>
              <a:t>Dado um conjunto de cidades ligadas por rodovias, é possível percorrer todas as rodovias para verificar o seu estado de conservação, sem nunca ter que passar por uma mesma rodovia mais de uma vez?  </a:t>
            </a:r>
            <a:r>
              <a:rPr lang="pt-BR" b="1" dirty="0" smtClean="0"/>
              <a:t>Observação</a:t>
            </a:r>
            <a:r>
              <a:rPr lang="pt-BR" dirty="0" smtClean="0"/>
              <a:t>: é permitido passar por uma mesma cidade mais de uma vez.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92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Árvore binária: grafo</a:t>
            </a:r>
            <a:endParaRPr lang="pt-BR" dirty="0"/>
          </a:p>
        </p:txBody>
      </p:sp>
      <p:sp>
        <p:nvSpPr>
          <p:cNvPr id="11" name="Espaço Reservado para Conteúdo 6"/>
          <p:cNvSpPr txBox="1">
            <a:spLocks/>
          </p:cNvSpPr>
          <p:nvPr/>
        </p:nvSpPr>
        <p:spPr>
          <a:xfrm>
            <a:off x="590872" y="1340768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Modelando o problema como um grafo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1079612" y="2802193"/>
            <a:ext cx="2016224" cy="2160240"/>
            <a:chOff x="1979712" y="2204864"/>
            <a:chExt cx="2016224" cy="2160240"/>
          </a:xfrm>
        </p:grpSpPr>
        <p:sp>
          <p:nvSpPr>
            <p:cNvPr id="9" name="Elipse 8"/>
            <p:cNvSpPr/>
            <p:nvPr/>
          </p:nvSpPr>
          <p:spPr>
            <a:xfrm>
              <a:off x="1979712" y="22048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1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Conector reto 9"/>
            <p:cNvCxnSpPr>
              <a:endCxn id="12" idx="2"/>
            </p:cNvCxnSpPr>
            <p:nvPr/>
          </p:nvCxnSpPr>
          <p:spPr>
            <a:xfrm flipV="1">
              <a:off x="2513246" y="2492896"/>
              <a:ext cx="978634" cy="212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Elipse 11"/>
            <p:cNvSpPr/>
            <p:nvPr/>
          </p:nvSpPr>
          <p:spPr>
            <a:xfrm>
              <a:off x="3491880" y="22048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8" name="Elipse 7"/>
            <p:cNvSpPr/>
            <p:nvPr/>
          </p:nvSpPr>
          <p:spPr>
            <a:xfrm>
              <a:off x="2699792" y="378904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3" name="Conector reto 2"/>
            <p:cNvCxnSpPr>
              <a:stCxn id="9" idx="4"/>
              <a:endCxn id="8" idx="0"/>
            </p:cNvCxnSpPr>
            <p:nvPr/>
          </p:nvCxnSpPr>
          <p:spPr>
            <a:xfrm>
              <a:off x="2231740" y="2780928"/>
              <a:ext cx="72008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>
              <a:stCxn id="8" idx="0"/>
              <a:endCxn id="12" idx="4"/>
            </p:cNvCxnSpPr>
            <p:nvPr/>
          </p:nvCxnSpPr>
          <p:spPr>
            <a:xfrm flipV="1">
              <a:off x="2951820" y="2780928"/>
              <a:ext cx="792088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tângulo 13"/>
          <p:cNvSpPr/>
          <p:nvPr/>
        </p:nvSpPr>
        <p:spPr>
          <a:xfrm>
            <a:off x="1079612" y="2132856"/>
            <a:ext cx="2016224" cy="669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Situação 1</a:t>
            </a:r>
          </a:p>
        </p:txBody>
      </p:sp>
      <p:grpSp>
        <p:nvGrpSpPr>
          <p:cNvPr id="56" name="Grupo 55"/>
          <p:cNvGrpSpPr/>
          <p:nvPr/>
        </p:nvGrpSpPr>
        <p:grpSpPr>
          <a:xfrm>
            <a:off x="4427984" y="2708920"/>
            <a:ext cx="3384376" cy="3672408"/>
            <a:chOff x="4427984" y="2708920"/>
            <a:chExt cx="3384376" cy="3672408"/>
          </a:xfrm>
        </p:grpSpPr>
        <p:sp>
          <p:nvSpPr>
            <p:cNvPr id="13" name="Elipse 12"/>
            <p:cNvSpPr/>
            <p:nvPr/>
          </p:nvSpPr>
          <p:spPr>
            <a:xfrm>
              <a:off x="4453644" y="275145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Elipse 16"/>
            <p:cNvSpPr/>
            <p:nvPr/>
          </p:nvSpPr>
          <p:spPr>
            <a:xfrm>
              <a:off x="6084168" y="371703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8" name="Elipse 17"/>
            <p:cNvSpPr/>
            <p:nvPr/>
          </p:nvSpPr>
          <p:spPr>
            <a:xfrm>
              <a:off x="4427984" y="443711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9" name="Elipse 18"/>
            <p:cNvSpPr/>
            <p:nvPr/>
          </p:nvSpPr>
          <p:spPr>
            <a:xfrm>
              <a:off x="5580112" y="270892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0" name="Elipse 19"/>
            <p:cNvSpPr/>
            <p:nvPr/>
          </p:nvSpPr>
          <p:spPr>
            <a:xfrm>
              <a:off x="4716016" y="551723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1" name="Elipse 20"/>
            <p:cNvSpPr/>
            <p:nvPr/>
          </p:nvSpPr>
          <p:spPr>
            <a:xfrm>
              <a:off x="7306028" y="53823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2" name="Elipse 21"/>
            <p:cNvSpPr/>
            <p:nvPr/>
          </p:nvSpPr>
          <p:spPr>
            <a:xfrm>
              <a:off x="6804248" y="290385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3" name="Elipse 22"/>
            <p:cNvSpPr/>
            <p:nvPr/>
          </p:nvSpPr>
          <p:spPr>
            <a:xfrm>
              <a:off x="7308304" y="371703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4" name="Elipse 23"/>
            <p:cNvSpPr/>
            <p:nvPr/>
          </p:nvSpPr>
          <p:spPr>
            <a:xfrm>
              <a:off x="5652120" y="58052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Conector reto 24"/>
            <p:cNvCxnSpPr>
              <a:stCxn id="13" idx="6"/>
              <a:endCxn id="19" idx="2"/>
            </p:cNvCxnSpPr>
            <p:nvPr/>
          </p:nvCxnSpPr>
          <p:spPr>
            <a:xfrm flipV="1">
              <a:off x="4957700" y="2996952"/>
              <a:ext cx="622412" cy="42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13" idx="4"/>
              <a:endCxn id="21" idx="0"/>
            </p:cNvCxnSpPr>
            <p:nvPr/>
          </p:nvCxnSpPr>
          <p:spPr>
            <a:xfrm>
              <a:off x="4705672" y="3327514"/>
              <a:ext cx="2852384" cy="20548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17" idx="0"/>
              <a:endCxn id="19" idx="5"/>
            </p:cNvCxnSpPr>
            <p:nvPr/>
          </p:nvCxnSpPr>
          <p:spPr>
            <a:xfrm flipH="1" flipV="1">
              <a:off x="6010351" y="3200621"/>
              <a:ext cx="325845" cy="516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to 30"/>
            <p:cNvCxnSpPr>
              <a:stCxn id="19" idx="6"/>
              <a:endCxn id="22" idx="2"/>
            </p:cNvCxnSpPr>
            <p:nvPr/>
          </p:nvCxnSpPr>
          <p:spPr>
            <a:xfrm>
              <a:off x="6084168" y="2996952"/>
              <a:ext cx="720080" cy="194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to 32"/>
            <p:cNvCxnSpPr>
              <a:stCxn id="17" idx="6"/>
              <a:endCxn id="23" idx="2"/>
            </p:cNvCxnSpPr>
            <p:nvPr/>
          </p:nvCxnSpPr>
          <p:spPr>
            <a:xfrm>
              <a:off x="6588224" y="4005064"/>
              <a:ext cx="7200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to 34"/>
            <p:cNvCxnSpPr>
              <a:stCxn id="17" idx="0"/>
              <a:endCxn id="22" idx="3"/>
            </p:cNvCxnSpPr>
            <p:nvPr/>
          </p:nvCxnSpPr>
          <p:spPr>
            <a:xfrm flipV="1">
              <a:off x="6336196" y="3395551"/>
              <a:ext cx="541869" cy="321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>
              <a:stCxn id="22" idx="5"/>
              <a:endCxn id="23" idx="0"/>
            </p:cNvCxnSpPr>
            <p:nvPr/>
          </p:nvCxnSpPr>
          <p:spPr>
            <a:xfrm>
              <a:off x="7234487" y="3395551"/>
              <a:ext cx="325845" cy="321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>
              <a:stCxn id="23" idx="4"/>
              <a:endCxn id="24" idx="0"/>
            </p:cNvCxnSpPr>
            <p:nvPr/>
          </p:nvCxnSpPr>
          <p:spPr>
            <a:xfrm flipH="1">
              <a:off x="5904148" y="4293096"/>
              <a:ext cx="1656184" cy="151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>
              <a:stCxn id="20" idx="6"/>
              <a:endCxn id="24" idx="0"/>
            </p:cNvCxnSpPr>
            <p:nvPr/>
          </p:nvCxnSpPr>
          <p:spPr>
            <a:xfrm>
              <a:off x="5220072" y="5805264"/>
              <a:ext cx="6840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to 46"/>
            <p:cNvCxnSpPr>
              <a:stCxn id="18" idx="0"/>
              <a:endCxn id="13" idx="4"/>
            </p:cNvCxnSpPr>
            <p:nvPr/>
          </p:nvCxnSpPr>
          <p:spPr>
            <a:xfrm flipV="1">
              <a:off x="4680012" y="3327514"/>
              <a:ext cx="25660" cy="1109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to 48"/>
            <p:cNvCxnSpPr>
              <a:stCxn id="20" idx="7"/>
              <a:endCxn id="17" idx="3"/>
            </p:cNvCxnSpPr>
            <p:nvPr/>
          </p:nvCxnSpPr>
          <p:spPr>
            <a:xfrm flipV="1">
              <a:off x="5146255" y="4208733"/>
              <a:ext cx="1011730" cy="13928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to 50"/>
            <p:cNvCxnSpPr>
              <a:stCxn id="18" idx="7"/>
              <a:endCxn id="17" idx="2"/>
            </p:cNvCxnSpPr>
            <p:nvPr/>
          </p:nvCxnSpPr>
          <p:spPr>
            <a:xfrm flipV="1">
              <a:off x="4858223" y="4005064"/>
              <a:ext cx="1225945" cy="516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to 53"/>
            <p:cNvCxnSpPr>
              <a:stCxn id="21" idx="2"/>
              <a:endCxn id="24" idx="6"/>
            </p:cNvCxnSpPr>
            <p:nvPr/>
          </p:nvCxnSpPr>
          <p:spPr>
            <a:xfrm flipH="1">
              <a:off x="6156176" y="5670376"/>
              <a:ext cx="1149852" cy="4229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tângulo 54"/>
          <p:cNvSpPr/>
          <p:nvPr/>
        </p:nvSpPr>
        <p:spPr>
          <a:xfrm>
            <a:off x="4716016" y="2132856"/>
            <a:ext cx="2016224" cy="669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Situação 2</a:t>
            </a:r>
          </a:p>
        </p:txBody>
      </p:sp>
    </p:spTree>
    <p:extLst>
      <p:ext uri="{BB962C8B-B14F-4D97-AF65-F5344CB8AC3E}">
        <p14:creationId xmlns:p14="http://schemas.microsoft.com/office/powerpoint/2010/main" val="385085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Árvore binária: grafo acíclico</a:t>
            </a:r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1259632" y="2895466"/>
            <a:ext cx="3384376" cy="3672408"/>
            <a:chOff x="2411760" y="1916832"/>
            <a:chExt cx="3384376" cy="3672408"/>
          </a:xfrm>
        </p:grpSpPr>
        <p:sp>
          <p:nvSpPr>
            <p:cNvPr id="13" name="Elipse 12"/>
            <p:cNvSpPr/>
            <p:nvPr/>
          </p:nvSpPr>
          <p:spPr>
            <a:xfrm>
              <a:off x="2437420" y="19593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Elipse 16"/>
            <p:cNvSpPr/>
            <p:nvPr/>
          </p:nvSpPr>
          <p:spPr>
            <a:xfrm>
              <a:off x="4067944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8" name="Elipse 17"/>
            <p:cNvSpPr/>
            <p:nvPr/>
          </p:nvSpPr>
          <p:spPr>
            <a:xfrm>
              <a:off x="2411760" y="364502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9" name="Elipse 18"/>
            <p:cNvSpPr/>
            <p:nvPr/>
          </p:nvSpPr>
          <p:spPr>
            <a:xfrm>
              <a:off x="3563888" y="191683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0" name="Elipse 19"/>
            <p:cNvSpPr/>
            <p:nvPr/>
          </p:nvSpPr>
          <p:spPr>
            <a:xfrm>
              <a:off x="2699792" y="47251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1" name="Elipse 20"/>
            <p:cNvSpPr/>
            <p:nvPr/>
          </p:nvSpPr>
          <p:spPr>
            <a:xfrm>
              <a:off x="5289804" y="459025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2" name="Elipse 21"/>
            <p:cNvSpPr/>
            <p:nvPr/>
          </p:nvSpPr>
          <p:spPr>
            <a:xfrm>
              <a:off x="4788024" y="21117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3" name="Elipse 22"/>
            <p:cNvSpPr/>
            <p:nvPr/>
          </p:nvSpPr>
          <p:spPr>
            <a:xfrm>
              <a:off x="5292080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4" name="Elipse 23"/>
            <p:cNvSpPr/>
            <p:nvPr/>
          </p:nvSpPr>
          <p:spPr>
            <a:xfrm>
              <a:off x="3635896" y="501317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Conector reto 24"/>
            <p:cNvCxnSpPr>
              <a:stCxn id="13" idx="6"/>
              <a:endCxn id="19" idx="2"/>
            </p:cNvCxnSpPr>
            <p:nvPr/>
          </p:nvCxnSpPr>
          <p:spPr>
            <a:xfrm flipV="1">
              <a:off x="2941476" y="2204864"/>
              <a:ext cx="622412" cy="42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17" idx="1"/>
              <a:endCxn id="19" idx="4"/>
            </p:cNvCxnSpPr>
            <p:nvPr/>
          </p:nvCxnSpPr>
          <p:spPr>
            <a:xfrm flipH="1" flipV="1">
              <a:off x="3815916" y="2492896"/>
              <a:ext cx="325845" cy="516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to 30"/>
            <p:cNvCxnSpPr>
              <a:stCxn id="19" idx="6"/>
              <a:endCxn id="22" idx="2"/>
            </p:cNvCxnSpPr>
            <p:nvPr/>
          </p:nvCxnSpPr>
          <p:spPr>
            <a:xfrm>
              <a:off x="4067944" y="2204864"/>
              <a:ext cx="720080" cy="194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>
              <a:stCxn id="22" idx="5"/>
              <a:endCxn id="23" idx="0"/>
            </p:cNvCxnSpPr>
            <p:nvPr/>
          </p:nvCxnSpPr>
          <p:spPr>
            <a:xfrm>
              <a:off x="5218263" y="2603463"/>
              <a:ext cx="325845" cy="321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>
              <a:stCxn id="20" idx="6"/>
              <a:endCxn id="24" idx="1"/>
            </p:cNvCxnSpPr>
            <p:nvPr/>
          </p:nvCxnSpPr>
          <p:spPr>
            <a:xfrm>
              <a:off x="3203848" y="5013176"/>
              <a:ext cx="505865" cy="843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to 46"/>
            <p:cNvCxnSpPr>
              <a:stCxn id="18" idx="0"/>
              <a:endCxn id="13" idx="4"/>
            </p:cNvCxnSpPr>
            <p:nvPr/>
          </p:nvCxnSpPr>
          <p:spPr>
            <a:xfrm flipV="1">
              <a:off x="2663788" y="2535426"/>
              <a:ext cx="25660" cy="1109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to 48"/>
            <p:cNvCxnSpPr>
              <a:stCxn id="20" idx="0"/>
              <a:endCxn id="17" idx="3"/>
            </p:cNvCxnSpPr>
            <p:nvPr/>
          </p:nvCxnSpPr>
          <p:spPr>
            <a:xfrm flipV="1">
              <a:off x="2951820" y="3416645"/>
              <a:ext cx="1189941" cy="13084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to 53"/>
            <p:cNvCxnSpPr>
              <a:stCxn id="21" idx="2"/>
              <a:endCxn id="24" idx="6"/>
            </p:cNvCxnSpPr>
            <p:nvPr/>
          </p:nvCxnSpPr>
          <p:spPr>
            <a:xfrm flipH="1">
              <a:off x="4139952" y="4878288"/>
              <a:ext cx="1149852" cy="4229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Um grafo que não contém ciclos! </a:t>
            </a:r>
          </a:p>
          <a:p>
            <a:pPr lvl="1" algn="just"/>
            <a:r>
              <a:rPr lang="pt-BR" dirty="0" smtClean="0"/>
              <a:t>Dado um nó </a:t>
            </a:r>
            <a:r>
              <a:rPr lang="pt-BR" b="1" dirty="0" smtClean="0"/>
              <a:t>v</a:t>
            </a:r>
            <a:r>
              <a:rPr lang="pt-BR" dirty="0" smtClean="0"/>
              <a:t> qualquer do grafo, não existe um caminho com origem em </a:t>
            </a:r>
            <a:r>
              <a:rPr lang="pt-BR" b="1" dirty="0" smtClean="0"/>
              <a:t>v</a:t>
            </a:r>
            <a:r>
              <a:rPr lang="pt-BR" dirty="0" smtClean="0"/>
              <a:t> que retorne a </a:t>
            </a:r>
            <a:r>
              <a:rPr lang="pt-BR" b="1" dirty="0" smtClean="0"/>
              <a:t>v</a:t>
            </a:r>
            <a:r>
              <a:rPr lang="pt-BR" dirty="0" smtClean="0"/>
              <a:t>, sem percorrer uma mesma aresta mais de uma vez.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  <p:grpSp>
        <p:nvGrpSpPr>
          <p:cNvPr id="50" name="Grupo 49"/>
          <p:cNvGrpSpPr/>
          <p:nvPr/>
        </p:nvGrpSpPr>
        <p:grpSpPr>
          <a:xfrm>
            <a:off x="5796136" y="3522273"/>
            <a:ext cx="2016224" cy="2160240"/>
            <a:chOff x="1979712" y="2204864"/>
            <a:chExt cx="2016224" cy="2160240"/>
          </a:xfrm>
        </p:grpSpPr>
        <p:sp>
          <p:nvSpPr>
            <p:cNvPr id="52" name="Elipse 51"/>
            <p:cNvSpPr/>
            <p:nvPr/>
          </p:nvSpPr>
          <p:spPr>
            <a:xfrm>
              <a:off x="1979712" y="22048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1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Conector reto 52"/>
            <p:cNvCxnSpPr>
              <a:endCxn id="57" idx="2"/>
            </p:cNvCxnSpPr>
            <p:nvPr/>
          </p:nvCxnSpPr>
          <p:spPr>
            <a:xfrm flipV="1">
              <a:off x="2513246" y="2492896"/>
              <a:ext cx="978634" cy="212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Elipse 56"/>
            <p:cNvSpPr/>
            <p:nvPr/>
          </p:nvSpPr>
          <p:spPr>
            <a:xfrm>
              <a:off x="3491880" y="220486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58" name="Elipse 57"/>
            <p:cNvSpPr/>
            <p:nvPr/>
          </p:nvSpPr>
          <p:spPr>
            <a:xfrm>
              <a:off x="2699792" y="3789040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59" name="Conector reto 58"/>
            <p:cNvCxnSpPr>
              <a:stCxn id="52" idx="4"/>
              <a:endCxn id="58" idx="0"/>
            </p:cNvCxnSpPr>
            <p:nvPr/>
          </p:nvCxnSpPr>
          <p:spPr>
            <a:xfrm>
              <a:off x="2231740" y="2780928"/>
              <a:ext cx="72008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to 59"/>
            <p:cNvCxnSpPr>
              <a:stCxn id="58" idx="0"/>
              <a:endCxn id="57" idx="4"/>
            </p:cNvCxnSpPr>
            <p:nvPr/>
          </p:nvCxnSpPr>
          <p:spPr>
            <a:xfrm flipV="1">
              <a:off x="2951820" y="2780928"/>
              <a:ext cx="792088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tângulo 60"/>
          <p:cNvSpPr/>
          <p:nvPr/>
        </p:nvSpPr>
        <p:spPr>
          <a:xfrm>
            <a:off x="5724128" y="2852936"/>
            <a:ext cx="2232248" cy="669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Não é uma árvore</a:t>
            </a:r>
          </a:p>
        </p:txBody>
      </p:sp>
    </p:spTree>
    <p:extLst>
      <p:ext uri="{BB962C8B-B14F-4D97-AF65-F5344CB8AC3E}">
        <p14:creationId xmlns:p14="http://schemas.microsoft.com/office/powerpoint/2010/main" val="254456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1259632" y="2895466"/>
            <a:ext cx="3384376" cy="3672408"/>
            <a:chOff x="2411760" y="1916832"/>
            <a:chExt cx="3384376" cy="3672408"/>
          </a:xfrm>
        </p:grpSpPr>
        <p:sp>
          <p:nvSpPr>
            <p:cNvPr id="13" name="Elipse 12"/>
            <p:cNvSpPr/>
            <p:nvPr/>
          </p:nvSpPr>
          <p:spPr>
            <a:xfrm>
              <a:off x="2437420" y="1959362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Elipse 16"/>
            <p:cNvSpPr/>
            <p:nvPr/>
          </p:nvSpPr>
          <p:spPr>
            <a:xfrm>
              <a:off x="4067944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8" name="Elipse 17"/>
            <p:cNvSpPr/>
            <p:nvPr/>
          </p:nvSpPr>
          <p:spPr>
            <a:xfrm>
              <a:off x="2411760" y="364502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9" name="Elipse 18"/>
            <p:cNvSpPr/>
            <p:nvPr/>
          </p:nvSpPr>
          <p:spPr>
            <a:xfrm>
              <a:off x="3563888" y="191683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0" name="Elipse 19"/>
            <p:cNvSpPr/>
            <p:nvPr/>
          </p:nvSpPr>
          <p:spPr>
            <a:xfrm>
              <a:off x="2699792" y="47251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1" name="Elipse 20"/>
            <p:cNvSpPr/>
            <p:nvPr/>
          </p:nvSpPr>
          <p:spPr>
            <a:xfrm>
              <a:off x="5289804" y="459025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2" name="Elipse 21"/>
            <p:cNvSpPr/>
            <p:nvPr/>
          </p:nvSpPr>
          <p:spPr>
            <a:xfrm>
              <a:off x="4788024" y="21117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3" name="Elipse 22"/>
            <p:cNvSpPr/>
            <p:nvPr/>
          </p:nvSpPr>
          <p:spPr>
            <a:xfrm>
              <a:off x="5292080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4" name="Elipse 23"/>
            <p:cNvSpPr/>
            <p:nvPr/>
          </p:nvSpPr>
          <p:spPr>
            <a:xfrm>
              <a:off x="3635896" y="501317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Conector reto 24"/>
            <p:cNvCxnSpPr>
              <a:stCxn id="13" idx="6"/>
              <a:endCxn id="19" idx="2"/>
            </p:cNvCxnSpPr>
            <p:nvPr/>
          </p:nvCxnSpPr>
          <p:spPr>
            <a:xfrm flipV="1">
              <a:off x="2941476" y="2204864"/>
              <a:ext cx="622412" cy="42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17" idx="0"/>
              <a:endCxn id="19" idx="4"/>
            </p:cNvCxnSpPr>
            <p:nvPr/>
          </p:nvCxnSpPr>
          <p:spPr>
            <a:xfrm flipH="1" flipV="1">
              <a:off x="3815916" y="2492896"/>
              <a:ext cx="504056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to 30"/>
            <p:cNvCxnSpPr>
              <a:stCxn id="19" idx="6"/>
              <a:endCxn id="22" idx="2"/>
            </p:cNvCxnSpPr>
            <p:nvPr/>
          </p:nvCxnSpPr>
          <p:spPr>
            <a:xfrm>
              <a:off x="4067944" y="2204864"/>
              <a:ext cx="720080" cy="194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>
              <a:stCxn id="22" idx="5"/>
              <a:endCxn id="23" idx="0"/>
            </p:cNvCxnSpPr>
            <p:nvPr/>
          </p:nvCxnSpPr>
          <p:spPr>
            <a:xfrm>
              <a:off x="5218263" y="2603463"/>
              <a:ext cx="325845" cy="321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>
              <a:stCxn id="20" idx="5"/>
              <a:endCxn id="24" idx="2"/>
            </p:cNvCxnSpPr>
            <p:nvPr/>
          </p:nvCxnSpPr>
          <p:spPr>
            <a:xfrm>
              <a:off x="3130031" y="5216845"/>
              <a:ext cx="505865" cy="843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to 46"/>
            <p:cNvCxnSpPr>
              <a:stCxn id="18" idx="0"/>
              <a:endCxn id="13" idx="4"/>
            </p:cNvCxnSpPr>
            <p:nvPr/>
          </p:nvCxnSpPr>
          <p:spPr>
            <a:xfrm flipV="1">
              <a:off x="2663788" y="2535426"/>
              <a:ext cx="25660" cy="1109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to 48"/>
            <p:cNvCxnSpPr>
              <a:stCxn id="20" idx="0"/>
              <a:endCxn id="17" idx="3"/>
            </p:cNvCxnSpPr>
            <p:nvPr/>
          </p:nvCxnSpPr>
          <p:spPr>
            <a:xfrm flipV="1">
              <a:off x="2951820" y="3416645"/>
              <a:ext cx="1189941" cy="13084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to 53"/>
            <p:cNvCxnSpPr>
              <a:stCxn id="21" idx="2"/>
              <a:endCxn id="24" idx="6"/>
            </p:cNvCxnSpPr>
            <p:nvPr/>
          </p:nvCxnSpPr>
          <p:spPr>
            <a:xfrm flipH="1">
              <a:off x="4139952" y="4878288"/>
              <a:ext cx="1149852" cy="4229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Raiz de uma árvore: nó especial considerado como o nó inicial da árvore.</a:t>
            </a:r>
          </a:p>
          <a:p>
            <a:pPr algn="just"/>
            <a:r>
              <a:rPr lang="pt-BR" dirty="0" smtClean="0"/>
              <a:t>Nó 1. 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791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Árvore binária enraizada: conceitos</a:t>
            </a:r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1259632" y="2895466"/>
            <a:ext cx="3384376" cy="3672408"/>
            <a:chOff x="2411760" y="1916832"/>
            <a:chExt cx="3384376" cy="3672408"/>
          </a:xfrm>
        </p:grpSpPr>
        <p:sp>
          <p:nvSpPr>
            <p:cNvPr id="13" name="Elipse 12"/>
            <p:cNvSpPr/>
            <p:nvPr/>
          </p:nvSpPr>
          <p:spPr>
            <a:xfrm>
              <a:off x="2437420" y="19593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Elipse 16"/>
            <p:cNvSpPr/>
            <p:nvPr/>
          </p:nvSpPr>
          <p:spPr>
            <a:xfrm>
              <a:off x="4067944" y="29249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8" name="Elipse 17"/>
            <p:cNvSpPr/>
            <p:nvPr/>
          </p:nvSpPr>
          <p:spPr>
            <a:xfrm>
              <a:off x="2411760" y="3645024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9" name="Elipse 18"/>
            <p:cNvSpPr/>
            <p:nvPr/>
          </p:nvSpPr>
          <p:spPr>
            <a:xfrm>
              <a:off x="3563888" y="191683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0" name="Elipse 19"/>
            <p:cNvSpPr/>
            <p:nvPr/>
          </p:nvSpPr>
          <p:spPr>
            <a:xfrm>
              <a:off x="2699792" y="4725144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1" name="Elipse 20"/>
            <p:cNvSpPr/>
            <p:nvPr/>
          </p:nvSpPr>
          <p:spPr>
            <a:xfrm>
              <a:off x="5289804" y="4590256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2" name="Elipse 21"/>
            <p:cNvSpPr/>
            <p:nvPr/>
          </p:nvSpPr>
          <p:spPr>
            <a:xfrm>
              <a:off x="4788024" y="2111762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3" name="Elipse 22"/>
            <p:cNvSpPr/>
            <p:nvPr/>
          </p:nvSpPr>
          <p:spPr>
            <a:xfrm>
              <a:off x="5292080" y="2924944"/>
              <a:ext cx="504056" cy="576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7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4" name="Elipse 23"/>
            <p:cNvSpPr/>
            <p:nvPr/>
          </p:nvSpPr>
          <p:spPr>
            <a:xfrm>
              <a:off x="3635896" y="5013176"/>
              <a:ext cx="504056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Conector reto 24"/>
            <p:cNvCxnSpPr>
              <a:stCxn id="13" idx="6"/>
              <a:endCxn id="19" idx="2"/>
            </p:cNvCxnSpPr>
            <p:nvPr/>
          </p:nvCxnSpPr>
          <p:spPr>
            <a:xfrm flipV="1">
              <a:off x="2941476" y="2204864"/>
              <a:ext cx="622412" cy="42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17" idx="1"/>
              <a:endCxn id="19" idx="4"/>
            </p:cNvCxnSpPr>
            <p:nvPr/>
          </p:nvCxnSpPr>
          <p:spPr>
            <a:xfrm flipH="1" flipV="1">
              <a:off x="3815916" y="2492896"/>
              <a:ext cx="325845" cy="516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to 30"/>
            <p:cNvCxnSpPr>
              <a:stCxn id="19" idx="6"/>
              <a:endCxn id="22" idx="2"/>
            </p:cNvCxnSpPr>
            <p:nvPr/>
          </p:nvCxnSpPr>
          <p:spPr>
            <a:xfrm>
              <a:off x="4067944" y="2204864"/>
              <a:ext cx="720080" cy="194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>
              <a:stCxn id="22" idx="5"/>
              <a:endCxn id="23" idx="0"/>
            </p:cNvCxnSpPr>
            <p:nvPr/>
          </p:nvCxnSpPr>
          <p:spPr>
            <a:xfrm>
              <a:off x="5218263" y="2603463"/>
              <a:ext cx="325845" cy="321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>
              <a:stCxn id="20" idx="6"/>
            </p:cNvCxnSpPr>
            <p:nvPr/>
          </p:nvCxnSpPr>
          <p:spPr>
            <a:xfrm>
              <a:off x="3203848" y="5013176"/>
              <a:ext cx="432048" cy="153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to 46"/>
            <p:cNvCxnSpPr>
              <a:stCxn id="18" idx="0"/>
              <a:endCxn id="13" idx="4"/>
            </p:cNvCxnSpPr>
            <p:nvPr/>
          </p:nvCxnSpPr>
          <p:spPr>
            <a:xfrm flipV="1">
              <a:off x="2663788" y="2535426"/>
              <a:ext cx="25660" cy="1109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to 48"/>
            <p:cNvCxnSpPr>
              <a:stCxn id="20" idx="0"/>
              <a:endCxn id="17" idx="3"/>
            </p:cNvCxnSpPr>
            <p:nvPr/>
          </p:nvCxnSpPr>
          <p:spPr>
            <a:xfrm flipV="1">
              <a:off x="2951820" y="3416645"/>
              <a:ext cx="1189941" cy="13084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to 53"/>
            <p:cNvCxnSpPr>
              <a:stCxn id="21" idx="2"/>
              <a:endCxn id="24" idx="6"/>
            </p:cNvCxnSpPr>
            <p:nvPr/>
          </p:nvCxnSpPr>
          <p:spPr>
            <a:xfrm flipH="1">
              <a:off x="4139952" y="4878288"/>
              <a:ext cx="1149852" cy="4229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Espaço Reservado para Conteúdo 6"/>
          <p:cNvSpPr txBox="1">
            <a:spLocks/>
          </p:cNvSpPr>
          <p:nvPr/>
        </p:nvSpPr>
        <p:spPr>
          <a:xfrm>
            <a:off x="467544" y="1340768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Folha: nó sem filhos, também chamado de nó externo.</a:t>
            </a:r>
          </a:p>
          <a:p>
            <a:pPr algn="just"/>
            <a:r>
              <a:rPr lang="pt-BR" dirty="0" smtClean="0"/>
              <a:t>Nós 2, 7 e 9.</a:t>
            </a:r>
          </a:p>
          <a:p>
            <a:pPr marL="457200" lvl="1" indent="0" algn="just">
              <a:buFont typeface="Arial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89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marL="0" algn="ctr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1877</Words>
  <Application>Microsoft Office PowerPoint</Application>
  <PresentationFormat>Apresentação na tela (4:3)</PresentationFormat>
  <Paragraphs>480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Tema do Office</vt:lpstr>
      <vt:lpstr>Operação de busca</vt:lpstr>
      <vt:lpstr>Operação de busca</vt:lpstr>
      <vt:lpstr>Operação de busca</vt:lpstr>
      <vt:lpstr>Árvore binária: grafo</vt:lpstr>
      <vt:lpstr>Árvore binária: grafo</vt:lpstr>
      <vt:lpstr>Árvore binária: grafo</vt:lpstr>
      <vt:lpstr>Árvore binária: grafo acíclico</vt:lpstr>
      <vt:lpstr>Árvore binária enraizada: conceitos</vt:lpstr>
      <vt:lpstr>Árvore binária enraizada: conceitos</vt:lpstr>
      <vt:lpstr>Árvore binária enraizada: conceitos</vt:lpstr>
      <vt:lpstr>Árvore binária enraizada: conceitos</vt:lpstr>
      <vt:lpstr>Árvore binária enraizada: conceitos</vt:lpstr>
      <vt:lpstr>Árvore binária enraizada: conceitos</vt:lpstr>
      <vt:lpstr>Árvore binária enraizada: conceitos</vt:lpstr>
      <vt:lpstr>Árvore binária enraizada: conceitos</vt:lpstr>
      <vt:lpstr>Árvore binária enraizada: conceitos</vt:lpstr>
      <vt:lpstr>Árvore binária enraizada: conceitos</vt:lpstr>
      <vt:lpstr>Árvore binária enraizada: percursos</vt:lpstr>
      <vt:lpstr>Árvore binária enraizada: percursos</vt:lpstr>
      <vt:lpstr>Árvore binária enraizada: percursos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</vt:lpstr>
      <vt:lpstr>Árvore binária enraizada: para pensar*</vt:lpstr>
      <vt:lpstr>Árvore binária enraizada: para pensar*</vt:lpstr>
      <vt:lpstr>Árvore binária enraizada: para pensar*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Operação de busca</dc:title>
  <dc:creator>Ricardo Luís Lachi</dc:creator>
  <cp:lastModifiedBy>-</cp:lastModifiedBy>
  <cp:revision>85</cp:revision>
  <dcterms:created xsi:type="dcterms:W3CDTF">2010-08-08T13:07:05Z</dcterms:created>
  <dcterms:modified xsi:type="dcterms:W3CDTF">2012-08-28T14:03:16Z</dcterms:modified>
</cp:coreProperties>
</file>