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4" r:id="rId24"/>
    <p:sldId id="285" r:id="rId25"/>
    <p:sldId id="286" r:id="rId26"/>
    <p:sldId id="291" r:id="rId27"/>
    <p:sldId id="293" r:id="rId28"/>
    <p:sldId id="296" r:id="rId29"/>
    <p:sldId id="294" r:id="rId30"/>
    <p:sldId id="297" r:id="rId31"/>
    <p:sldId id="299" r:id="rId32"/>
    <p:sldId id="300" r:id="rId33"/>
    <p:sldId id="298" r:id="rId3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608A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3AC221-1561-4B92-B3A3-000A4C6990CB}" v="167" dt="2019-09-15T00:51:37.3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0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ardo Luís  Lachi" userId="S::ricardo.lachi@uems.br::0b9f0f11-920b-4b50-909b-3e4834942bd7" providerId="AD" clId="Web-{823AC221-1561-4B92-B3A3-000A4C6990CB}"/>
    <pc:docChg chg="modSld">
      <pc:chgData name="Ricardo Luís  Lachi" userId="S::ricardo.lachi@uems.br::0b9f0f11-920b-4b50-909b-3e4834942bd7" providerId="AD" clId="Web-{823AC221-1561-4B92-B3A3-000A4C6990CB}" dt="2019-09-15T00:51:37.337" v="165" actId="20577"/>
      <pc:docMkLst>
        <pc:docMk/>
      </pc:docMkLst>
      <pc:sldChg chg="modSp">
        <pc:chgData name="Ricardo Luís  Lachi" userId="S::ricardo.lachi@uems.br::0b9f0f11-920b-4b50-909b-3e4834942bd7" providerId="AD" clId="Web-{823AC221-1561-4B92-B3A3-000A4C6990CB}" dt="2019-09-15T00:51:36.149" v="164" actId="20577"/>
        <pc:sldMkLst>
          <pc:docMk/>
          <pc:sldMk cId="2681475347" sldId="298"/>
        </pc:sldMkLst>
        <pc:spChg chg="mod">
          <ac:chgData name="Ricardo Luís  Lachi" userId="S::ricardo.lachi@uems.br::0b9f0f11-920b-4b50-909b-3e4834942bd7" providerId="AD" clId="Web-{823AC221-1561-4B92-B3A3-000A4C6990CB}" dt="2019-09-15T00:51:36.149" v="164" actId="20577"/>
          <ac:spMkLst>
            <pc:docMk/>
            <pc:sldMk cId="2681475347" sldId="298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14/09/2019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14/09/2019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14/09/2019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AVL: </a:t>
            </a:r>
            <a:r>
              <a:rPr lang="es-ES_tradnl" dirty="0" err="1"/>
              <a:t>Adelson-Velsky</a:t>
            </a:r>
            <a:r>
              <a:rPr lang="es-ES_tradnl" dirty="0"/>
              <a:t> e </a:t>
            </a:r>
            <a:r>
              <a:rPr lang="es-ES_tradnl" dirty="0" err="1"/>
              <a:t>Landis</a:t>
            </a:r>
            <a:r>
              <a:rPr lang="es-ES_tradnl" dirty="0"/>
              <a:t> (1962)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4803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AVL: rotação simples à direita</a:t>
            </a:r>
          </a:p>
        </p:txBody>
      </p:sp>
      <p:sp>
        <p:nvSpPr>
          <p:cNvPr id="3" name="Elipse 2"/>
          <p:cNvSpPr/>
          <p:nvPr/>
        </p:nvSpPr>
        <p:spPr>
          <a:xfrm>
            <a:off x="2915816" y="184482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21" name="Elipse 20"/>
          <p:cNvSpPr/>
          <p:nvPr/>
        </p:nvSpPr>
        <p:spPr>
          <a:xfrm>
            <a:off x="3563888" y="2488113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70</a:t>
            </a:r>
          </a:p>
        </p:txBody>
      </p:sp>
      <p:sp>
        <p:nvSpPr>
          <p:cNvPr id="23" name="Elipse 22"/>
          <p:cNvSpPr/>
          <p:nvPr/>
        </p:nvSpPr>
        <p:spPr>
          <a:xfrm>
            <a:off x="4211960" y="3136185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80</a:t>
            </a:r>
          </a:p>
        </p:txBody>
      </p:sp>
      <p:cxnSp>
        <p:nvCxnSpPr>
          <p:cNvPr id="26" name="Conector reto 25"/>
          <p:cNvCxnSpPr>
            <a:stCxn id="3" idx="5"/>
            <a:endCxn id="21" idx="1"/>
          </p:cNvCxnSpPr>
          <p:nvPr/>
        </p:nvCxnSpPr>
        <p:spPr>
          <a:xfrm>
            <a:off x="3468980" y="2397988"/>
            <a:ext cx="189816" cy="185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>
            <a:stCxn id="21" idx="5"/>
            <a:endCxn id="23" idx="1"/>
          </p:cNvCxnSpPr>
          <p:nvPr/>
        </p:nvCxnSpPr>
        <p:spPr>
          <a:xfrm>
            <a:off x="4117052" y="3041277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ixaDeTexto 48"/>
          <p:cNvSpPr txBox="1"/>
          <p:nvPr/>
        </p:nvSpPr>
        <p:spPr>
          <a:xfrm>
            <a:off x="5580112" y="2101464"/>
            <a:ext cx="3081596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solidFill>
                  <a:srgbClr val="FF0000"/>
                </a:solidFill>
              </a:rPr>
              <a:t>3º) Rotação simples à direita do nó 40 (primeiro nó que ficou desbalanceado). 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61" name="Conector de seta reta 60"/>
          <p:cNvCxnSpPr>
            <a:stCxn id="49" idx="2"/>
            <a:endCxn id="62" idx="0"/>
          </p:cNvCxnSpPr>
          <p:nvPr/>
        </p:nvCxnSpPr>
        <p:spPr>
          <a:xfrm>
            <a:off x="7120910" y="3024794"/>
            <a:ext cx="0" cy="3728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CaixaDeTexto 61"/>
          <p:cNvSpPr txBox="1"/>
          <p:nvPr/>
        </p:nvSpPr>
        <p:spPr>
          <a:xfrm>
            <a:off x="5580112" y="3397608"/>
            <a:ext cx="3081596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pt-BR" b="1" dirty="0">
                <a:solidFill>
                  <a:srgbClr val="FF0000"/>
                </a:solidFill>
              </a:rPr>
              <a:t>Filho a esquerda do nó 40 passa a ser o filho a direita do nó 30.</a:t>
            </a:r>
            <a:endParaRPr lang="pt-BR" baseline="-25000" dirty="0">
              <a:solidFill>
                <a:srgbClr val="FF0000"/>
              </a:solidFill>
            </a:endParaRPr>
          </a:p>
        </p:txBody>
      </p:sp>
      <p:sp>
        <p:nvSpPr>
          <p:cNvPr id="71" name="CaixaDeTexto 70"/>
          <p:cNvSpPr txBox="1"/>
          <p:nvPr/>
        </p:nvSpPr>
        <p:spPr>
          <a:xfrm>
            <a:off x="2309061" y="1995086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h</a:t>
            </a:r>
            <a:r>
              <a:rPr lang="pt-BR" sz="1600" baseline="-25000" dirty="0" err="1"/>
              <a:t>e</a:t>
            </a:r>
            <a:r>
              <a:rPr lang="pt-BR" sz="1600" dirty="0"/>
              <a:t> = 4</a:t>
            </a:r>
          </a:p>
        </p:txBody>
      </p:sp>
      <p:sp>
        <p:nvSpPr>
          <p:cNvPr id="72" name="CaixaDeTexto 71"/>
          <p:cNvSpPr txBox="1"/>
          <p:nvPr/>
        </p:nvSpPr>
        <p:spPr>
          <a:xfrm>
            <a:off x="3510297" y="1988840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h</a:t>
            </a:r>
            <a:r>
              <a:rPr lang="pt-BR" sz="1600" baseline="-25000" dirty="0" err="1"/>
              <a:t>d</a:t>
            </a:r>
            <a:r>
              <a:rPr lang="pt-BR" sz="1600" dirty="0"/>
              <a:t> = 2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323528" y="3150145"/>
            <a:ext cx="1985533" cy="1913773"/>
            <a:chOff x="323528" y="3150145"/>
            <a:chExt cx="1985533" cy="1913773"/>
          </a:xfrm>
        </p:grpSpPr>
        <p:sp>
          <p:nvSpPr>
            <p:cNvPr id="24" name="Elipse 23"/>
            <p:cNvSpPr/>
            <p:nvPr/>
          </p:nvSpPr>
          <p:spPr>
            <a:xfrm>
              <a:off x="971600" y="3767774"/>
              <a:ext cx="648072" cy="64807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dirty="0">
                  <a:solidFill>
                    <a:schemeClr val="tx1"/>
                  </a:solidFill>
                </a:rPr>
                <a:t>20</a:t>
              </a:r>
            </a:p>
          </p:txBody>
        </p:sp>
        <p:cxnSp>
          <p:nvCxnSpPr>
            <p:cNvPr id="36" name="Conector reto 35"/>
            <p:cNvCxnSpPr>
              <a:endCxn id="24" idx="7"/>
            </p:cNvCxnSpPr>
            <p:nvPr/>
          </p:nvCxnSpPr>
          <p:spPr>
            <a:xfrm flipH="1">
              <a:off x="1524764" y="3672866"/>
              <a:ext cx="189816" cy="1898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Elipse 56"/>
            <p:cNvSpPr/>
            <p:nvPr/>
          </p:nvSpPr>
          <p:spPr>
            <a:xfrm>
              <a:off x="323528" y="4415846"/>
              <a:ext cx="648072" cy="648072"/>
            </a:xfrm>
            <a:prstGeom prst="ellipse">
              <a:avLst/>
            </a:prstGeom>
            <a:noFill/>
            <a:ln>
              <a:solidFill>
                <a:srgbClr val="385D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dirty="0">
                  <a:solidFill>
                    <a:schemeClr val="tx1"/>
                  </a:solidFill>
                </a:rPr>
                <a:t>10</a:t>
              </a:r>
            </a:p>
          </p:txBody>
        </p:sp>
        <p:cxnSp>
          <p:nvCxnSpPr>
            <p:cNvPr id="59" name="Conector reto 58"/>
            <p:cNvCxnSpPr>
              <a:stCxn id="24" idx="3"/>
              <a:endCxn id="57" idx="7"/>
            </p:cNvCxnSpPr>
            <p:nvPr/>
          </p:nvCxnSpPr>
          <p:spPr>
            <a:xfrm flipH="1">
              <a:off x="876692" y="4320938"/>
              <a:ext cx="189816" cy="189816"/>
            </a:xfrm>
            <a:prstGeom prst="line">
              <a:avLst/>
            </a:prstGeom>
            <a:ln>
              <a:solidFill>
                <a:srgbClr val="385D8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Elipse 33"/>
            <p:cNvSpPr/>
            <p:nvPr/>
          </p:nvSpPr>
          <p:spPr>
            <a:xfrm>
              <a:off x="1660989" y="3150145"/>
              <a:ext cx="648072" cy="648072"/>
            </a:xfrm>
            <a:prstGeom prst="ellipse">
              <a:avLst/>
            </a:prstGeom>
            <a:noFill/>
            <a:ln>
              <a:solidFill>
                <a:srgbClr val="385D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dirty="0">
                  <a:solidFill>
                    <a:schemeClr val="tx1"/>
                  </a:solidFill>
                </a:rPr>
                <a:t>30</a:t>
              </a:r>
            </a:p>
          </p:txBody>
        </p:sp>
      </p:grpSp>
      <p:sp>
        <p:nvSpPr>
          <p:cNvPr id="73" name="Elipse 72"/>
          <p:cNvSpPr/>
          <p:nvPr/>
        </p:nvSpPr>
        <p:spPr>
          <a:xfrm>
            <a:off x="2267744" y="3784257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35</a:t>
            </a:r>
          </a:p>
        </p:txBody>
      </p:sp>
      <p:cxnSp>
        <p:nvCxnSpPr>
          <p:cNvPr id="74" name="Conector reto 73"/>
          <p:cNvCxnSpPr>
            <a:stCxn id="34" idx="5"/>
            <a:endCxn id="73" idx="1"/>
          </p:cNvCxnSpPr>
          <p:nvPr/>
        </p:nvCxnSpPr>
        <p:spPr>
          <a:xfrm>
            <a:off x="2214153" y="3703309"/>
            <a:ext cx="148499" cy="1758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ixaDeTexto 28"/>
          <p:cNvSpPr txBox="1"/>
          <p:nvPr/>
        </p:nvSpPr>
        <p:spPr>
          <a:xfrm>
            <a:off x="5579620" y="4654877"/>
            <a:ext cx="308159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pt-BR" b="1" dirty="0">
                <a:solidFill>
                  <a:srgbClr val="FF0000"/>
                </a:solidFill>
              </a:rPr>
              <a:t>Filho a direita do nó 30 passa a ser o nó 40.</a:t>
            </a:r>
          </a:p>
        </p:txBody>
      </p:sp>
      <p:cxnSp>
        <p:nvCxnSpPr>
          <p:cNvPr id="31" name="Conector de seta reta 30"/>
          <p:cNvCxnSpPr>
            <a:stCxn id="62" idx="2"/>
            <a:endCxn id="29" idx="0"/>
          </p:cNvCxnSpPr>
          <p:nvPr/>
        </p:nvCxnSpPr>
        <p:spPr>
          <a:xfrm flipH="1">
            <a:off x="7120418" y="4320938"/>
            <a:ext cx="492" cy="33393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upo 31"/>
          <p:cNvGrpSpPr/>
          <p:nvPr/>
        </p:nvGrpSpPr>
        <p:grpSpPr>
          <a:xfrm>
            <a:off x="2915816" y="3140968"/>
            <a:ext cx="1296144" cy="1312627"/>
            <a:chOff x="2267744" y="2471630"/>
            <a:chExt cx="1296144" cy="1312627"/>
          </a:xfrm>
        </p:grpSpPr>
        <p:sp>
          <p:nvSpPr>
            <p:cNvPr id="33" name="Elipse 32"/>
            <p:cNvSpPr/>
            <p:nvPr/>
          </p:nvSpPr>
          <p:spPr>
            <a:xfrm>
              <a:off x="2267744" y="2471630"/>
              <a:ext cx="648072" cy="64807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dirty="0">
                  <a:solidFill>
                    <a:schemeClr val="tx1"/>
                  </a:solidFill>
                </a:rPr>
                <a:t>40</a:t>
              </a:r>
            </a:p>
          </p:txBody>
        </p:sp>
        <p:sp>
          <p:nvSpPr>
            <p:cNvPr id="35" name="Elipse 34"/>
            <p:cNvSpPr/>
            <p:nvPr/>
          </p:nvSpPr>
          <p:spPr>
            <a:xfrm>
              <a:off x="2915816" y="3136185"/>
              <a:ext cx="648072" cy="64807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dirty="0">
                  <a:solidFill>
                    <a:schemeClr val="tx1"/>
                  </a:solidFill>
                </a:rPr>
                <a:t>45</a:t>
              </a:r>
            </a:p>
          </p:txBody>
        </p:sp>
        <p:cxnSp>
          <p:nvCxnSpPr>
            <p:cNvPr id="37" name="Conector reto 36"/>
            <p:cNvCxnSpPr>
              <a:stCxn id="33" idx="5"/>
              <a:endCxn id="35" idx="1"/>
            </p:cNvCxnSpPr>
            <p:nvPr/>
          </p:nvCxnSpPr>
          <p:spPr>
            <a:xfrm>
              <a:off x="2820908" y="3024794"/>
              <a:ext cx="189816" cy="2062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Conector reto 6"/>
          <p:cNvCxnSpPr>
            <a:stCxn id="33" idx="3"/>
            <a:endCxn id="73" idx="7"/>
          </p:cNvCxnSpPr>
          <p:nvPr/>
        </p:nvCxnSpPr>
        <p:spPr>
          <a:xfrm flipH="1">
            <a:off x="2820908" y="3694132"/>
            <a:ext cx="189816" cy="185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to 39"/>
          <p:cNvCxnSpPr/>
          <p:nvPr/>
        </p:nvCxnSpPr>
        <p:spPr>
          <a:xfrm>
            <a:off x="3239852" y="2492896"/>
            <a:ext cx="0" cy="6432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to 40"/>
          <p:cNvCxnSpPr/>
          <p:nvPr/>
        </p:nvCxnSpPr>
        <p:spPr>
          <a:xfrm>
            <a:off x="2850632" y="3067600"/>
            <a:ext cx="148499" cy="1758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48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85185E-6 L 0.06909 -0.0900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55" y="-4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AVL: rotação simples à direita</a:t>
            </a:r>
          </a:p>
        </p:txBody>
      </p:sp>
      <p:sp>
        <p:nvSpPr>
          <p:cNvPr id="3" name="Elipse 2"/>
          <p:cNvSpPr/>
          <p:nvPr/>
        </p:nvSpPr>
        <p:spPr>
          <a:xfrm>
            <a:off x="2915816" y="184482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21" name="Elipse 20"/>
          <p:cNvSpPr/>
          <p:nvPr/>
        </p:nvSpPr>
        <p:spPr>
          <a:xfrm>
            <a:off x="3563888" y="2488113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70</a:t>
            </a:r>
          </a:p>
        </p:txBody>
      </p:sp>
      <p:sp>
        <p:nvSpPr>
          <p:cNvPr id="23" name="Elipse 22"/>
          <p:cNvSpPr/>
          <p:nvPr/>
        </p:nvSpPr>
        <p:spPr>
          <a:xfrm>
            <a:off x="4211960" y="3136185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80</a:t>
            </a:r>
          </a:p>
        </p:txBody>
      </p:sp>
      <p:cxnSp>
        <p:nvCxnSpPr>
          <p:cNvPr id="26" name="Conector reto 25"/>
          <p:cNvCxnSpPr>
            <a:stCxn id="3" idx="5"/>
            <a:endCxn id="21" idx="1"/>
          </p:cNvCxnSpPr>
          <p:nvPr/>
        </p:nvCxnSpPr>
        <p:spPr>
          <a:xfrm>
            <a:off x="3468980" y="2397988"/>
            <a:ext cx="189816" cy="185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>
            <a:stCxn id="21" idx="5"/>
            <a:endCxn id="23" idx="1"/>
          </p:cNvCxnSpPr>
          <p:nvPr/>
        </p:nvCxnSpPr>
        <p:spPr>
          <a:xfrm>
            <a:off x="4117052" y="3041277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ixaDeTexto 48"/>
          <p:cNvSpPr txBox="1"/>
          <p:nvPr/>
        </p:nvSpPr>
        <p:spPr>
          <a:xfrm>
            <a:off x="5580112" y="2101464"/>
            <a:ext cx="3081596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solidFill>
                  <a:srgbClr val="FF0000"/>
                </a:solidFill>
              </a:rPr>
              <a:t>3º) Rotação simples à direita do nó 40 (primeiro nó que ficou desbalanceado). 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61" name="Conector de seta reta 60"/>
          <p:cNvCxnSpPr>
            <a:stCxn id="49" idx="2"/>
            <a:endCxn id="62" idx="0"/>
          </p:cNvCxnSpPr>
          <p:nvPr/>
        </p:nvCxnSpPr>
        <p:spPr>
          <a:xfrm>
            <a:off x="7120910" y="3024794"/>
            <a:ext cx="0" cy="3728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CaixaDeTexto 61"/>
          <p:cNvSpPr txBox="1"/>
          <p:nvPr/>
        </p:nvSpPr>
        <p:spPr>
          <a:xfrm>
            <a:off x="5580112" y="3397608"/>
            <a:ext cx="3081596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pt-BR" b="1" dirty="0">
                <a:solidFill>
                  <a:srgbClr val="FF0000"/>
                </a:solidFill>
              </a:rPr>
              <a:t>Filho a esquerda do nó 40 passa a ser o filho a direita do nó 30.</a:t>
            </a:r>
            <a:endParaRPr lang="pt-BR" baseline="-25000" dirty="0">
              <a:solidFill>
                <a:srgbClr val="FF0000"/>
              </a:solidFill>
            </a:endParaRPr>
          </a:p>
        </p:txBody>
      </p:sp>
      <p:sp>
        <p:nvSpPr>
          <p:cNvPr id="71" name="CaixaDeTexto 70"/>
          <p:cNvSpPr txBox="1"/>
          <p:nvPr/>
        </p:nvSpPr>
        <p:spPr>
          <a:xfrm>
            <a:off x="2309061" y="1995086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h</a:t>
            </a:r>
            <a:r>
              <a:rPr lang="pt-BR" sz="1600" baseline="-25000" dirty="0" err="1"/>
              <a:t>e</a:t>
            </a:r>
            <a:r>
              <a:rPr lang="pt-BR" sz="1600" dirty="0"/>
              <a:t> = 4</a:t>
            </a:r>
          </a:p>
        </p:txBody>
      </p:sp>
      <p:sp>
        <p:nvSpPr>
          <p:cNvPr id="72" name="CaixaDeTexto 71"/>
          <p:cNvSpPr txBox="1"/>
          <p:nvPr/>
        </p:nvSpPr>
        <p:spPr>
          <a:xfrm>
            <a:off x="3510297" y="1988840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h</a:t>
            </a:r>
            <a:r>
              <a:rPr lang="pt-BR" sz="1600" baseline="-25000" dirty="0" err="1"/>
              <a:t>d</a:t>
            </a:r>
            <a:r>
              <a:rPr lang="pt-BR" sz="1600" dirty="0"/>
              <a:t> = 2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956571" y="2462416"/>
            <a:ext cx="1985533" cy="1913773"/>
            <a:chOff x="323528" y="3150145"/>
            <a:chExt cx="1985533" cy="1913773"/>
          </a:xfrm>
        </p:grpSpPr>
        <p:sp>
          <p:nvSpPr>
            <p:cNvPr id="24" name="Elipse 23"/>
            <p:cNvSpPr/>
            <p:nvPr/>
          </p:nvSpPr>
          <p:spPr>
            <a:xfrm>
              <a:off x="971600" y="3767774"/>
              <a:ext cx="648072" cy="64807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dirty="0">
                  <a:solidFill>
                    <a:schemeClr val="tx1"/>
                  </a:solidFill>
                </a:rPr>
                <a:t>20</a:t>
              </a:r>
            </a:p>
          </p:txBody>
        </p:sp>
        <p:cxnSp>
          <p:nvCxnSpPr>
            <p:cNvPr id="36" name="Conector reto 35"/>
            <p:cNvCxnSpPr>
              <a:endCxn id="24" idx="7"/>
            </p:cNvCxnSpPr>
            <p:nvPr/>
          </p:nvCxnSpPr>
          <p:spPr>
            <a:xfrm flipH="1">
              <a:off x="1524764" y="3672866"/>
              <a:ext cx="189816" cy="1898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Elipse 56"/>
            <p:cNvSpPr/>
            <p:nvPr/>
          </p:nvSpPr>
          <p:spPr>
            <a:xfrm>
              <a:off x="323528" y="4415846"/>
              <a:ext cx="648072" cy="648072"/>
            </a:xfrm>
            <a:prstGeom prst="ellipse">
              <a:avLst/>
            </a:prstGeom>
            <a:noFill/>
            <a:ln>
              <a:solidFill>
                <a:srgbClr val="385D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dirty="0">
                  <a:solidFill>
                    <a:schemeClr val="tx1"/>
                  </a:solidFill>
                </a:rPr>
                <a:t>10</a:t>
              </a:r>
            </a:p>
          </p:txBody>
        </p:sp>
        <p:cxnSp>
          <p:nvCxnSpPr>
            <p:cNvPr id="59" name="Conector reto 58"/>
            <p:cNvCxnSpPr>
              <a:stCxn id="24" idx="3"/>
              <a:endCxn id="57" idx="7"/>
            </p:cNvCxnSpPr>
            <p:nvPr/>
          </p:nvCxnSpPr>
          <p:spPr>
            <a:xfrm flipH="1">
              <a:off x="876692" y="4320938"/>
              <a:ext cx="189816" cy="189816"/>
            </a:xfrm>
            <a:prstGeom prst="line">
              <a:avLst/>
            </a:prstGeom>
            <a:ln>
              <a:solidFill>
                <a:srgbClr val="385D8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Elipse 33"/>
            <p:cNvSpPr/>
            <p:nvPr/>
          </p:nvSpPr>
          <p:spPr>
            <a:xfrm>
              <a:off x="1660989" y="3150145"/>
              <a:ext cx="648072" cy="648072"/>
            </a:xfrm>
            <a:prstGeom prst="ellipse">
              <a:avLst/>
            </a:prstGeom>
            <a:noFill/>
            <a:ln>
              <a:solidFill>
                <a:srgbClr val="385D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dirty="0">
                  <a:solidFill>
                    <a:schemeClr val="tx1"/>
                  </a:solidFill>
                </a:rPr>
                <a:t>30</a:t>
              </a:r>
            </a:p>
          </p:txBody>
        </p:sp>
      </p:grpSp>
      <p:sp>
        <p:nvSpPr>
          <p:cNvPr id="73" name="Elipse 72"/>
          <p:cNvSpPr/>
          <p:nvPr/>
        </p:nvSpPr>
        <p:spPr>
          <a:xfrm>
            <a:off x="2267744" y="3784257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5579620" y="4654877"/>
            <a:ext cx="308159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pt-BR" b="1" dirty="0">
                <a:solidFill>
                  <a:srgbClr val="FF0000"/>
                </a:solidFill>
              </a:rPr>
              <a:t>Filho a direita do nó 30 passa a ser o nó 40.</a:t>
            </a:r>
          </a:p>
        </p:txBody>
      </p:sp>
      <p:cxnSp>
        <p:nvCxnSpPr>
          <p:cNvPr id="31" name="Conector de seta reta 30"/>
          <p:cNvCxnSpPr>
            <a:stCxn id="62" idx="2"/>
            <a:endCxn id="29" idx="0"/>
          </p:cNvCxnSpPr>
          <p:nvPr/>
        </p:nvCxnSpPr>
        <p:spPr>
          <a:xfrm flipH="1">
            <a:off x="7120418" y="4320938"/>
            <a:ext cx="492" cy="33393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upo 31"/>
          <p:cNvGrpSpPr/>
          <p:nvPr/>
        </p:nvGrpSpPr>
        <p:grpSpPr>
          <a:xfrm>
            <a:off x="2915816" y="3140968"/>
            <a:ext cx="1296144" cy="1312627"/>
            <a:chOff x="2267744" y="2471630"/>
            <a:chExt cx="1296144" cy="1312627"/>
          </a:xfrm>
        </p:grpSpPr>
        <p:sp>
          <p:nvSpPr>
            <p:cNvPr id="33" name="Elipse 32"/>
            <p:cNvSpPr/>
            <p:nvPr/>
          </p:nvSpPr>
          <p:spPr>
            <a:xfrm>
              <a:off x="2267744" y="2471630"/>
              <a:ext cx="648072" cy="64807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dirty="0">
                  <a:solidFill>
                    <a:schemeClr val="tx1"/>
                  </a:solidFill>
                </a:rPr>
                <a:t>40</a:t>
              </a:r>
            </a:p>
          </p:txBody>
        </p:sp>
        <p:sp>
          <p:nvSpPr>
            <p:cNvPr id="35" name="Elipse 34"/>
            <p:cNvSpPr/>
            <p:nvPr/>
          </p:nvSpPr>
          <p:spPr>
            <a:xfrm>
              <a:off x="2915816" y="3136185"/>
              <a:ext cx="648072" cy="64807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dirty="0">
                  <a:solidFill>
                    <a:schemeClr val="tx1"/>
                  </a:solidFill>
                </a:rPr>
                <a:t>45</a:t>
              </a:r>
            </a:p>
          </p:txBody>
        </p:sp>
        <p:cxnSp>
          <p:nvCxnSpPr>
            <p:cNvPr id="37" name="Conector reto 36"/>
            <p:cNvCxnSpPr>
              <a:stCxn id="33" idx="5"/>
              <a:endCxn id="35" idx="1"/>
            </p:cNvCxnSpPr>
            <p:nvPr/>
          </p:nvCxnSpPr>
          <p:spPr>
            <a:xfrm>
              <a:off x="2820908" y="3024794"/>
              <a:ext cx="189816" cy="2062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Conector reto 6"/>
          <p:cNvCxnSpPr>
            <a:stCxn id="33" idx="3"/>
            <a:endCxn id="73" idx="7"/>
          </p:cNvCxnSpPr>
          <p:nvPr/>
        </p:nvCxnSpPr>
        <p:spPr>
          <a:xfrm flipH="1">
            <a:off x="2820908" y="3694132"/>
            <a:ext cx="189816" cy="185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to 39"/>
          <p:cNvCxnSpPr/>
          <p:nvPr/>
        </p:nvCxnSpPr>
        <p:spPr>
          <a:xfrm>
            <a:off x="3239852" y="2492896"/>
            <a:ext cx="0" cy="6432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to 40"/>
          <p:cNvCxnSpPr>
            <a:stCxn id="34" idx="5"/>
          </p:cNvCxnSpPr>
          <p:nvPr/>
        </p:nvCxnSpPr>
        <p:spPr>
          <a:xfrm>
            <a:off x="2847196" y="3015580"/>
            <a:ext cx="145111" cy="227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ixaDeTexto 29"/>
          <p:cNvSpPr txBox="1"/>
          <p:nvPr/>
        </p:nvSpPr>
        <p:spPr>
          <a:xfrm>
            <a:off x="5579620" y="5590981"/>
            <a:ext cx="308159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pt-BR" b="1" dirty="0">
                <a:solidFill>
                  <a:srgbClr val="FF0000"/>
                </a:solidFill>
              </a:rPr>
              <a:t>Filho a esquerda do nó 50 passa a ser o nó 30.</a:t>
            </a:r>
          </a:p>
        </p:txBody>
      </p:sp>
      <p:cxnSp>
        <p:nvCxnSpPr>
          <p:cNvPr id="38" name="Conector de seta reta 37"/>
          <p:cNvCxnSpPr>
            <a:stCxn id="29" idx="2"/>
            <a:endCxn id="30" idx="0"/>
          </p:cNvCxnSpPr>
          <p:nvPr/>
        </p:nvCxnSpPr>
        <p:spPr>
          <a:xfrm>
            <a:off x="7120418" y="5301208"/>
            <a:ext cx="0" cy="28977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>
            <a:stCxn id="3" idx="3"/>
            <a:endCxn id="34" idx="7"/>
          </p:cNvCxnSpPr>
          <p:nvPr/>
        </p:nvCxnSpPr>
        <p:spPr>
          <a:xfrm flipH="1">
            <a:off x="2847196" y="2397988"/>
            <a:ext cx="163528" cy="1593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296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AVL: rotação simples à direita</a:t>
            </a:r>
          </a:p>
        </p:txBody>
      </p:sp>
      <p:sp>
        <p:nvSpPr>
          <p:cNvPr id="3" name="Elipse 2"/>
          <p:cNvSpPr/>
          <p:nvPr/>
        </p:nvSpPr>
        <p:spPr>
          <a:xfrm>
            <a:off x="2915816" y="184482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21" name="Elipse 20"/>
          <p:cNvSpPr/>
          <p:nvPr/>
        </p:nvSpPr>
        <p:spPr>
          <a:xfrm>
            <a:off x="3563888" y="2488113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70</a:t>
            </a:r>
          </a:p>
        </p:txBody>
      </p:sp>
      <p:sp>
        <p:nvSpPr>
          <p:cNvPr id="23" name="Elipse 22"/>
          <p:cNvSpPr/>
          <p:nvPr/>
        </p:nvSpPr>
        <p:spPr>
          <a:xfrm>
            <a:off x="4211960" y="3136185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80</a:t>
            </a:r>
          </a:p>
        </p:txBody>
      </p:sp>
      <p:cxnSp>
        <p:nvCxnSpPr>
          <p:cNvPr id="26" name="Conector reto 25"/>
          <p:cNvCxnSpPr>
            <a:stCxn id="3" idx="5"/>
            <a:endCxn id="21" idx="1"/>
          </p:cNvCxnSpPr>
          <p:nvPr/>
        </p:nvCxnSpPr>
        <p:spPr>
          <a:xfrm>
            <a:off x="3468980" y="2397988"/>
            <a:ext cx="189816" cy="185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>
            <a:stCxn id="21" idx="5"/>
            <a:endCxn id="23" idx="1"/>
          </p:cNvCxnSpPr>
          <p:nvPr/>
        </p:nvCxnSpPr>
        <p:spPr>
          <a:xfrm>
            <a:off x="4117052" y="3041277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ixaDeTexto 70"/>
          <p:cNvSpPr txBox="1"/>
          <p:nvPr/>
        </p:nvSpPr>
        <p:spPr>
          <a:xfrm>
            <a:off x="2309061" y="1995086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h</a:t>
            </a:r>
            <a:r>
              <a:rPr lang="pt-BR" sz="1600" baseline="-25000" dirty="0" err="1"/>
              <a:t>e</a:t>
            </a:r>
            <a:r>
              <a:rPr lang="pt-BR" sz="1600" dirty="0"/>
              <a:t> = 3</a:t>
            </a:r>
          </a:p>
        </p:txBody>
      </p:sp>
      <p:sp>
        <p:nvSpPr>
          <p:cNvPr id="72" name="CaixaDeTexto 71"/>
          <p:cNvSpPr txBox="1"/>
          <p:nvPr/>
        </p:nvSpPr>
        <p:spPr>
          <a:xfrm>
            <a:off x="3510297" y="1988840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h</a:t>
            </a:r>
            <a:r>
              <a:rPr lang="pt-BR" sz="1600" baseline="-25000" dirty="0" err="1"/>
              <a:t>d</a:t>
            </a:r>
            <a:r>
              <a:rPr lang="pt-BR" sz="1600" dirty="0"/>
              <a:t> = 2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956571" y="2462416"/>
            <a:ext cx="1985533" cy="1913773"/>
            <a:chOff x="323528" y="3150145"/>
            <a:chExt cx="1985533" cy="1913773"/>
          </a:xfrm>
        </p:grpSpPr>
        <p:sp>
          <p:nvSpPr>
            <p:cNvPr id="24" name="Elipse 23"/>
            <p:cNvSpPr/>
            <p:nvPr/>
          </p:nvSpPr>
          <p:spPr>
            <a:xfrm>
              <a:off x="971600" y="3767774"/>
              <a:ext cx="648072" cy="64807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dirty="0">
                  <a:solidFill>
                    <a:schemeClr val="tx1"/>
                  </a:solidFill>
                </a:rPr>
                <a:t>20</a:t>
              </a:r>
            </a:p>
          </p:txBody>
        </p:sp>
        <p:cxnSp>
          <p:nvCxnSpPr>
            <p:cNvPr id="36" name="Conector reto 35"/>
            <p:cNvCxnSpPr>
              <a:endCxn id="24" idx="7"/>
            </p:cNvCxnSpPr>
            <p:nvPr/>
          </p:nvCxnSpPr>
          <p:spPr>
            <a:xfrm flipH="1">
              <a:off x="1524764" y="3672866"/>
              <a:ext cx="189816" cy="1898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Elipse 56"/>
            <p:cNvSpPr/>
            <p:nvPr/>
          </p:nvSpPr>
          <p:spPr>
            <a:xfrm>
              <a:off x="323528" y="4415846"/>
              <a:ext cx="648072" cy="648072"/>
            </a:xfrm>
            <a:prstGeom prst="ellipse">
              <a:avLst/>
            </a:prstGeom>
            <a:noFill/>
            <a:ln>
              <a:solidFill>
                <a:srgbClr val="385D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dirty="0">
                  <a:solidFill>
                    <a:schemeClr val="tx1"/>
                  </a:solidFill>
                </a:rPr>
                <a:t>10</a:t>
              </a:r>
            </a:p>
          </p:txBody>
        </p:sp>
        <p:cxnSp>
          <p:nvCxnSpPr>
            <p:cNvPr id="59" name="Conector reto 58"/>
            <p:cNvCxnSpPr>
              <a:stCxn id="24" idx="3"/>
              <a:endCxn id="57" idx="7"/>
            </p:cNvCxnSpPr>
            <p:nvPr/>
          </p:nvCxnSpPr>
          <p:spPr>
            <a:xfrm flipH="1">
              <a:off x="876692" y="4320938"/>
              <a:ext cx="189816" cy="189816"/>
            </a:xfrm>
            <a:prstGeom prst="line">
              <a:avLst/>
            </a:prstGeom>
            <a:ln>
              <a:solidFill>
                <a:srgbClr val="385D8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Elipse 33"/>
            <p:cNvSpPr/>
            <p:nvPr/>
          </p:nvSpPr>
          <p:spPr>
            <a:xfrm>
              <a:off x="1660989" y="3150145"/>
              <a:ext cx="648072" cy="648072"/>
            </a:xfrm>
            <a:prstGeom prst="ellipse">
              <a:avLst/>
            </a:prstGeom>
            <a:noFill/>
            <a:ln>
              <a:solidFill>
                <a:srgbClr val="385D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dirty="0">
                  <a:solidFill>
                    <a:schemeClr val="tx1"/>
                  </a:solidFill>
                </a:rPr>
                <a:t>30</a:t>
              </a:r>
            </a:p>
          </p:txBody>
        </p:sp>
      </p:grpSp>
      <p:sp>
        <p:nvSpPr>
          <p:cNvPr id="73" name="Elipse 72"/>
          <p:cNvSpPr/>
          <p:nvPr/>
        </p:nvSpPr>
        <p:spPr>
          <a:xfrm>
            <a:off x="2267744" y="3784257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35</a:t>
            </a:r>
          </a:p>
        </p:txBody>
      </p:sp>
      <p:grpSp>
        <p:nvGrpSpPr>
          <p:cNvPr id="32" name="Grupo 31"/>
          <p:cNvGrpSpPr/>
          <p:nvPr/>
        </p:nvGrpSpPr>
        <p:grpSpPr>
          <a:xfrm>
            <a:off x="2915816" y="3140968"/>
            <a:ext cx="1296144" cy="1312627"/>
            <a:chOff x="2267744" y="2471630"/>
            <a:chExt cx="1296144" cy="1312627"/>
          </a:xfrm>
        </p:grpSpPr>
        <p:sp>
          <p:nvSpPr>
            <p:cNvPr id="33" name="Elipse 32"/>
            <p:cNvSpPr/>
            <p:nvPr/>
          </p:nvSpPr>
          <p:spPr>
            <a:xfrm>
              <a:off x="2267744" y="2471630"/>
              <a:ext cx="648072" cy="64807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dirty="0">
                  <a:solidFill>
                    <a:schemeClr val="tx1"/>
                  </a:solidFill>
                </a:rPr>
                <a:t>40</a:t>
              </a:r>
            </a:p>
          </p:txBody>
        </p:sp>
        <p:sp>
          <p:nvSpPr>
            <p:cNvPr id="35" name="Elipse 34"/>
            <p:cNvSpPr/>
            <p:nvPr/>
          </p:nvSpPr>
          <p:spPr>
            <a:xfrm>
              <a:off x="2915816" y="3136185"/>
              <a:ext cx="648072" cy="64807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dirty="0">
                  <a:solidFill>
                    <a:schemeClr val="tx1"/>
                  </a:solidFill>
                </a:rPr>
                <a:t>45</a:t>
              </a:r>
            </a:p>
          </p:txBody>
        </p:sp>
        <p:cxnSp>
          <p:nvCxnSpPr>
            <p:cNvPr id="37" name="Conector reto 36"/>
            <p:cNvCxnSpPr>
              <a:stCxn id="33" idx="5"/>
              <a:endCxn id="35" idx="1"/>
            </p:cNvCxnSpPr>
            <p:nvPr/>
          </p:nvCxnSpPr>
          <p:spPr>
            <a:xfrm>
              <a:off x="2820908" y="3024794"/>
              <a:ext cx="189816" cy="2062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Conector reto 6"/>
          <p:cNvCxnSpPr>
            <a:stCxn id="33" idx="3"/>
            <a:endCxn id="73" idx="7"/>
          </p:cNvCxnSpPr>
          <p:nvPr/>
        </p:nvCxnSpPr>
        <p:spPr>
          <a:xfrm flipH="1">
            <a:off x="2820908" y="3694132"/>
            <a:ext cx="189816" cy="185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to 40"/>
          <p:cNvCxnSpPr>
            <a:stCxn id="34" idx="5"/>
          </p:cNvCxnSpPr>
          <p:nvPr/>
        </p:nvCxnSpPr>
        <p:spPr>
          <a:xfrm>
            <a:off x="2847196" y="3015580"/>
            <a:ext cx="145111" cy="227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>
            <a:stCxn id="3" idx="3"/>
            <a:endCxn id="34" idx="7"/>
          </p:cNvCxnSpPr>
          <p:nvPr/>
        </p:nvCxnSpPr>
        <p:spPr>
          <a:xfrm flipH="1">
            <a:off x="2847196" y="2397988"/>
            <a:ext cx="163528" cy="159336"/>
          </a:xfrm>
          <a:prstGeom prst="line">
            <a:avLst/>
          </a:prstGeom>
          <a:ln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ixaDeTexto 38"/>
          <p:cNvSpPr txBox="1"/>
          <p:nvPr/>
        </p:nvSpPr>
        <p:spPr>
          <a:xfrm>
            <a:off x="5306828" y="1844824"/>
            <a:ext cx="3081596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solidFill>
                  <a:srgbClr val="FF0000"/>
                </a:solidFill>
              </a:rPr>
              <a:t>E resolveu os desbalanceamentos?</a:t>
            </a:r>
          </a:p>
          <a:p>
            <a:pPr algn="just"/>
            <a:r>
              <a:rPr lang="pt-BR" dirty="0">
                <a:solidFill>
                  <a:srgbClr val="FF0000"/>
                </a:solidFill>
              </a:rPr>
              <a:t>Sim, todas as diferenças de alturas agora são menores que 2. 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44" name="CaixaDeTexto 43"/>
          <p:cNvSpPr txBox="1"/>
          <p:nvPr/>
        </p:nvSpPr>
        <p:spPr>
          <a:xfrm>
            <a:off x="1672037" y="2586390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h</a:t>
            </a:r>
            <a:r>
              <a:rPr lang="pt-BR" sz="1600" baseline="-25000" dirty="0" err="1"/>
              <a:t>e</a:t>
            </a:r>
            <a:r>
              <a:rPr lang="pt-BR" sz="1600" dirty="0"/>
              <a:t> = 2</a:t>
            </a:r>
          </a:p>
        </p:txBody>
      </p:sp>
      <p:sp>
        <p:nvSpPr>
          <p:cNvPr id="45" name="CaixaDeTexto 44"/>
          <p:cNvSpPr txBox="1"/>
          <p:nvPr/>
        </p:nvSpPr>
        <p:spPr>
          <a:xfrm>
            <a:off x="2873273" y="2580144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h</a:t>
            </a:r>
            <a:r>
              <a:rPr lang="pt-BR" sz="1600" baseline="-25000" dirty="0" err="1"/>
              <a:t>d</a:t>
            </a:r>
            <a:r>
              <a:rPr lang="pt-BR" sz="1600" dirty="0"/>
              <a:t> = 2</a:t>
            </a:r>
          </a:p>
        </p:txBody>
      </p:sp>
      <p:sp>
        <p:nvSpPr>
          <p:cNvPr id="46" name="CaixaDeTexto 45"/>
          <p:cNvSpPr txBox="1"/>
          <p:nvPr/>
        </p:nvSpPr>
        <p:spPr>
          <a:xfrm>
            <a:off x="2309061" y="3291230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h</a:t>
            </a:r>
            <a:r>
              <a:rPr lang="pt-BR" sz="1600" baseline="-25000" dirty="0" err="1"/>
              <a:t>e</a:t>
            </a:r>
            <a:r>
              <a:rPr lang="pt-BR" sz="1600" dirty="0"/>
              <a:t> = 1</a:t>
            </a:r>
          </a:p>
        </p:txBody>
      </p:sp>
      <p:sp>
        <p:nvSpPr>
          <p:cNvPr id="47" name="CaixaDeTexto 46"/>
          <p:cNvSpPr txBox="1"/>
          <p:nvPr/>
        </p:nvSpPr>
        <p:spPr>
          <a:xfrm>
            <a:off x="3510297" y="3284984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h</a:t>
            </a:r>
            <a:r>
              <a:rPr lang="pt-BR" sz="1600" baseline="-25000" dirty="0" err="1"/>
              <a:t>d</a:t>
            </a:r>
            <a:r>
              <a:rPr lang="pt-BR" sz="1600" dirty="0"/>
              <a:t> = 1</a:t>
            </a:r>
          </a:p>
        </p:txBody>
      </p:sp>
      <p:sp>
        <p:nvSpPr>
          <p:cNvPr id="48" name="CaixaDeTexto 47"/>
          <p:cNvSpPr txBox="1"/>
          <p:nvPr/>
        </p:nvSpPr>
        <p:spPr>
          <a:xfrm>
            <a:off x="1490404" y="4714515"/>
            <a:ext cx="33696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t-BR" dirty="0"/>
              <a:t>Continua uma árvore de pesquisa binária? </a:t>
            </a:r>
          </a:p>
          <a:p>
            <a:pPr marL="274638" lvl="1"/>
            <a:r>
              <a:rPr lang="pt-BR" dirty="0"/>
              <a:t>Sim. Percurso “em ordem”:</a:t>
            </a:r>
            <a:br>
              <a:rPr lang="pt-BR" dirty="0"/>
            </a:br>
            <a:r>
              <a:rPr lang="pt-BR" b="1" dirty="0"/>
              <a:t>10</a:t>
            </a:r>
            <a:r>
              <a:rPr lang="pt-BR" dirty="0"/>
              <a:t> </a:t>
            </a:r>
            <a:r>
              <a:rPr lang="pt-BR" b="1" dirty="0"/>
              <a:t>20  30  35  40  45  50  70 80</a:t>
            </a:r>
          </a:p>
        </p:txBody>
      </p:sp>
    </p:spTree>
    <p:extLst>
      <p:ext uri="{BB962C8B-B14F-4D97-AF65-F5344CB8AC3E}">
        <p14:creationId xmlns:p14="http://schemas.microsoft.com/office/powerpoint/2010/main" val="3620062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2" grpId="0"/>
      <p:bldP spid="39" grpId="0" animBg="1"/>
      <p:bldP spid="44" grpId="0"/>
      <p:bldP spid="45" grpId="0"/>
      <p:bldP spid="46" grpId="0"/>
      <p:bldP spid="47" grpId="0"/>
      <p:bldP spid="4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AVL: rotação simples à esquerda</a:t>
            </a:r>
          </a:p>
        </p:txBody>
      </p:sp>
      <p:sp>
        <p:nvSpPr>
          <p:cNvPr id="29" name="Elipse 28"/>
          <p:cNvSpPr/>
          <p:nvPr/>
        </p:nvSpPr>
        <p:spPr>
          <a:xfrm>
            <a:off x="2051720" y="184482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30" name="Elipse 29"/>
          <p:cNvSpPr/>
          <p:nvPr/>
        </p:nvSpPr>
        <p:spPr>
          <a:xfrm>
            <a:off x="1403648" y="2471630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31" name="Elipse 30"/>
          <p:cNvSpPr/>
          <p:nvPr/>
        </p:nvSpPr>
        <p:spPr>
          <a:xfrm>
            <a:off x="2699792" y="2488113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70</a:t>
            </a:r>
          </a:p>
        </p:txBody>
      </p:sp>
      <p:sp>
        <p:nvSpPr>
          <p:cNvPr id="38" name="Elipse 37"/>
          <p:cNvSpPr/>
          <p:nvPr/>
        </p:nvSpPr>
        <p:spPr>
          <a:xfrm>
            <a:off x="755576" y="3119702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40" name="Elipse 39"/>
          <p:cNvSpPr/>
          <p:nvPr/>
        </p:nvSpPr>
        <p:spPr>
          <a:xfrm>
            <a:off x="3347864" y="3136185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80</a:t>
            </a:r>
          </a:p>
        </p:txBody>
      </p:sp>
      <p:sp>
        <p:nvSpPr>
          <p:cNvPr id="43" name="Elipse 42"/>
          <p:cNvSpPr/>
          <p:nvPr/>
        </p:nvSpPr>
        <p:spPr>
          <a:xfrm>
            <a:off x="3995936" y="3784257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90</a:t>
            </a:r>
          </a:p>
        </p:txBody>
      </p:sp>
      <p:sp>
        <p:nvSpPr>
          <p:cNvPr id="48" name="Elipse 47"/>
          <p:cNvSpPr/>
          <p:nvPr/>
        </p:nvSpPr>
        <p:spPr>
          <a:xfrm>
            <a:off x="2051720" y="3136185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60</a:t>
            </a:r>
          </a:p>
        </p:txBody>
      </p:sp>
      <p:cxnSp>
        <p:nvCxnSpPr>
          <p:cNvPr id="49" name="Conector reto 48"/>
          <p:cNvCxnSpPr>
            <a:stCxn id="29" idx="5"/>
            <a:endCxn id="31" idx="1"/>
          </p:cNvCxnSpPr>
          <p:nvPr/>
        </p:nvCxnSpPr>
        <p:spPr>
          <a:xfrm>
            <a:off x="2604884" y="2397988"/>
            <a:ext cx="189816" cy="185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to 49"/>
          <p:cNvCxnSpPr>
            <a:stCxn id="29" idx="3"/>
            <a:endCxn id="30" idx="7"/>
          </p:cNvCxnSpPr>
          <p:nvPr/>
        </p:nvCxnSpPr>
        <p:spPr>
          <a:xfrm flipH="1">
            <a:off x="1956812" y="2397988"/>
            <a:ext cx="189816" cy="168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to 50"/>
          <p:cNvCxnSpPr>
            <a:stCxn id="30" idx="3"/>
            <a:endCxn id="38" idx="7"/>
          </p:cNvCxnSpPr>
          <p:nvPr/>
        </p:nvCxnSpPr>
        <p:spPr>
          <a:xfrm flipH="1">
            <a:off x="1308740" y="3024794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to 53"/>
          <p:cNvCxnSpPr>
            <a:stCxn id="31" idx="5"/>
            <a:endCxn id="40" idx="1"/>
          </p:cNvCxnSpPr>
          <p:nvPr/>
        </p:nvCxnSpPr>
        <p:spPr>
          <a:xfrm>
            <a:off x="3252956" y="3041277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Elipse 54"/>
          <p:cNvSpPr/>
          <p:nvPr/>
        </p:nvSpPr>
        <p:spPr>
          <a:xfrm>
            <a:off x="4644008" y="4432329"/>
            <a:ext cx="648072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rgbClr val="FF0000"/>
                </a:solidFill>
              </a:rPr>
              <a:t>95</a:t>
            </a:r>
          </a:p>
        </p:txBody>
      </p:sp>
      <p:cxnSp>
        <p:nvCxnSpPr>
          <p:cNvPr id="56" name="Conector reto 55"/>
          <p:cNvCxnSpPr>
            <a:stCxn id="43" idx="5"/>
            <a:endCxn id="55" idx="1"/>
          </p:cNvCxnSpPr>
          <p:nvPr/>
        </p:nvCxnSpPr>
        <p:spPr>
          <a:xfrm>
            <a:off x="4549100" y="4337421"/>
            <a:ext cx="189816" cy="1898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Elipse 57"/>
          <p:cNvSpPr/>
          <p:nvPr/>
        </p:nvSpPr>
        <p:spPr>
          <a:xfrm>
            <a:off x="755576" y="3125728"/>
            <a:ext cx="648072" cy="64807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66" name="Elipse 65"/>
          <p:cNvSpPr/>
          <p:nvPr/>
        </p:nvSpPr>
        <p:spPr>
          <a:xfrm>
            <a:off x="2699792" y="376777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75</a:t>
            </a:r>
          </a:p>
        </p:txBody>
      </p:sp>
      <p:cxnSp>
        <p:nvCxnSpPr>
          <p:cNvPr id="5" name="Conector reto 4"/>
          <p:cNvCxnSpPr>
            <a:stCxn id="31" idx="3"/>
            <a:endCxn id="48" idx="7"/>
          </p:cNvCxnSpPr>
          <p:nvPr/>
        </p:nvCxnSpPr>
        <p:spPr>
          <a:xfrm flipH="1">
            <a:off x="2604884" y="3041277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>
            <a:stCxn id="40" idx="3"/>
            <a:endCxn id="66" idx="7"/>
          </p:cNvCxnSpPr>
          <p:nvPr/>
        </p:nvCxnSpPr>
        <p:spPr>
          <a:xfrm flipH="1">
            <a:off x="3252956" y="3689349"/>
            <a:ext cx="189816" cy="173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>
            <a:stCxn id="40" idx="5"/>
            <a:endCxn id="43" idx="1"/>
          </p:cNvCxnSpPr>
          <p:nvPr/>
        </p:nvCxnSpPr>
        <p:spPr>
          <a:xfrm>
            <a:off x="3901028" y="3689349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aixaDeTexto 67"/>
          <p:cNvSpPr txBox="1"/>
          <p:nvPr/>
        </p:nvSpPr>
        <p:spPr>
          <a:xfrm>
            <a:off x="5436096" y="1844824"/>
            <a:ext cx="2736304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pt-BR" dirty="0">
                <a:solidFill>
                  <a:srgbClr val="FF0000"/>
                </a:solidFill>
              </a:rPr>
              <a:t>Essa rotação é simétrica à rotação simples à direita que acabou de ser vista. 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69" name="CaixaDeTexto 68"/>
          <p:cNvSpPr txBox="1"/>
          <p:nvPr/>
        </p:nvSpPr>
        <p:spPr>
          <a:xfrm>
            <a:off x="5436096" y="3236783"/>
            <a:ext cx="2736304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pt-BR" dirty="0">
                <a:solidFill>
                  <a:srgbClr val="FF0000"/>
                </a:solidFill>
              </a:rPr>
              <a:t>Verifique você mesmo o que acontece quando é inserido um novo nó com valor 95 na árvore binária de busca desenhada. 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261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/>
              <a:t>AVL: rotação dupla à direita</a:t>
            </a:r>
          </a:p>
        </p:txBody>
      </p:sp>
      <p:sp>
        <p:nvSpPr>
          <p:cNvPr id="47" name="Elipse 46"/>
          <p:cNvSpPr/>
          <p:nvPr/>
        </p:nvSpPr>
        <p:spPr>
          <a:xfrm>
            <a:off x="2915816" y="3201943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52" name="Elipse 51"/>
          <p:cNvSpPr/>
          <p:nvPr/>
        </p:nvSpPr>
        <p:spPr>
          <a:xfrm>
            <a:off x="2267744" y="3828749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53" name="Elipse 52"/>
          <p:cNvSpPr/>
          <p:nvPr/>
        </p:nvSpPr>
        <p:spPr>
          <a:xfrm>
            <a:off x="3563888" y="3845232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70</a:t>
            </a:r>
          </a:p>
        </p:txBody>
      </p:sp>
      <p:sp>
        <p:nvSpPr>
          <p:cNvPr id="57" name="Elipse 56"/>
          <p:cNvSpPr/>
          <p:nvPr/>
        </p:nvSpPr>
        <p:spPr>
          <a:xfrm>
            <a:off x="1619672" y="4476821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59" name="Elipse 58"/>
          <p:cNvSpPr/>
          <p:nvPr/>
        </p:nvSpPr>
        <p:spPr>
          <a:xfrm>
            <a:off x="4211960" y="449330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80</a:t>
            </a:r>
          </a:p>
        </p:txBody>
      </p:sp>
      <p:sp>
        <p:nvSpPr>
          <p:cNvPr id="60" name="Elipse 59"/>
          <p:cNvSpPr/>
          <p:nvPr/>
        </p:nvSpPr>
        <p:spPr>
          <a:xfrm>
            <a:off x="971600" y="5124893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61" name="Elipse 60"/>
          <p:cNvSpPr/>
          <p:nvPr/>
        </p:nvSpPr>
        <p:spPr>
          <a:xfrm>
            <a:off x="2915816" y="449330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45</a:t>
            </a:r>
          </a:p>
        </p:txBody>
      </p:sp>
      <p:cxnSp>
        <p:nvCxnSpPr>
          <p:cNvPr id="62" name="Conector reto 61"/>
          <p:cNvCxnSpPr>
            <a:stCxn id="47" idx="5"/>
            <a:endCxn id="53" idx="1"/>
          </p:cNvCxnSpPr>
          <p:nvPr/>
        </p:nvCxnSpPr>
        <p:spPr>
          <a:xfrm>
            <a:off x="3468980" y="3755107"/>
            <a:ext cx="189816" cy="185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to 62"/>
          <p:cNvCxnSpPr>
            <a:stCxn id="47" idx="3"/>
            <a:endCxn id="52" idx="7"/>
          </p:cNvCxnSpPr>
          <p:nvPr/>
        </p:nvCxnSpPr>
        <p:spPr>
          <a:xfrm flipH="1">
            <a:off x="2820908" y="3755107"/>
            <a:ext cx="189816" cy="168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to 63"/>
          <p:cNvCxnSpPr>
            <a:stCxn id="52" idx="3"/>
            <a:endCxn id="57" idx="7"/>
          </p:cNvCxnSpPr>
          <p:nvPr/>
        </p:nvCxnSpPr>
        <p:spPr>
          <a:xfrm flipH="1">
            <a:off x="2172836" y="4381913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to 64"/>
          <p:cNvCxnSpPr>
            <a:stCxn id="57" idx="3"/>
            <a:endCxn id="60" idx="7"/>
          </p:cNvCxnSpPr>
          <p:nvPr/>
        </p:nvCxnSpPr>
        <p:spPr>
          <a:xfrm flipH="1">
            <a:off x="1524764" y="5029985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to 66"/>
          <p:cNvCxnSpPr>
            <a:stCxn id="52" idx="5"/>
            <a:endCxn id="61" idx="1"/>
          </p:cNvCxnSpPr>
          <p:nvPr/>
        </p:nvCxnSpPr>
        <p:spPr>
          <a:xfrm>
            <a:off x="2820908" y="4381913"/>
            <a:ext cx="189816" cy="206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to 69"/>
          <p:cNvCxnSpPr>
            <a:stCxn id="53" idx="5"/>
            <a:endCxn id="59" idx="1"/>
          </p:cNvCxnSpPr>
          <p:nvPr/>
        </p:nvCxnSpPr>
        <p:spPr>
          <a:xfrm>
            <a:off x="4117052" y="4398396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ixaDeTexto 70"/>
          <p:cNvSpPr txBox="1"/>
          <p:nvPr/>
        </p:nvSpPr>
        <p:spPr>
          <a:xfrm>
            <a:off x="5148064" y="3345959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dirty="0"/>
              <a:t>Percurso “em ordem”:</a:t>
            </a:r>
            <a:br>
              <a:rPr lang="pt-BR" dirty="0"/>
            </a:br>
            <a:r>
              <a:rPr lang="pt-BR" b="1" dirty="0"/>
              <a:t>20  30  35  40  45  50  70 80</a:t>
            </a:r>
          </a:p>
        </p:txBody>
      </p:sp>
      <p:sp>
        <p:nvSpPr>
          <p:cNvPr id="72" name="CaixaDeTexto 71"/>
          <p:cNvSpPr txBox="1"/>
          <p:nvPr/>
        </p:nvSpPr>
        <p:spPr>
          <a:xfrm>
            <a:off x="5133316" y="4152785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t-BR" dirty="0"/>
              <a:t>É uma árvore binária de busca pois todos os nós seguem a propriedade: </a:t>
            </a:r>
            <a:br>
              <a:rPr lang="pt-BR" dirty="0"/>
            </a:br>
            <a:r>
              <a:rPr lang="pt-BR" b="1" dirty="0" err="1"/>
              <a:t>filho</a:t>
            </a:r>
            <a:r>
              <a:rPr lang="pt-BR" b="1" baseline="-25000" dirty="0" err="1"/>
              <a:t>e</a:t>
            </a:r>
            <a:r>
              <a:rPr lang="pt-BR" b="1" dirty="0"/>
              <a:t> &lt;= pai &lt;= </a:t>
            </a:r>
            <a:r>
              <a:rPr lang="pt-BR" b="1" dirty="0" err="1"/>
              <a:t>filho</a:t>
            </a:r>
            <a:r>
              <a:rPr lang="pt-BR" b="1" baseline="-25000" dirty="0" err="1"/>
              <a:t>d</a:t>
            </a:r>
            <a:endParaRPr lang="pt-BR" b="1" baseline="-25000" dirty="0"/>
          </a:p>
        </p:txBody>
      </p:sp>
      <p:sp>
        <p:nvSpPr>
          <p:cNvPr id="73" name="CaixaDeTexto 72"/>
          <p:cNvSpPr txBox="1"/>
          <p:nvPr/>
        </p:nvSpPr>
        <p:spPr>
          <a:xfrm>
            <a:off x="5133316" y="5518973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t-BR" dirty="0"/>
              <a:t>É AVL porque todos os nós estão balanceados!</a:t>
            </a:r>
            <a:endParaRPr lang="pt-BR" b="1" baseline="-25000" dirty="0"/>
          </a:p>
        </p:txBody>
      </p:sp>
      <p:sp>
        <p:nvSpPr>
          <p:cNvPr id="74" name="Elipse 73"/>
          <p:cNvSpPr/>
          <p:nvPr/>
        </p:nvSpPr>
        <p:spPr>
          <a:xfrm>
            <a:off x="2267744" y="5141376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35</a:t>
            </a:r>
          </a:p>
        </p:txBody>
      </p:sp>
      <p:cxnSp>
        <p:nvCxnSpPr>
          <p:cNvPr id="75" name="Conector reto 74"/>
          <p:cNvCxnSpPr>
            <a:stCxn id="57" idx="5"/>
            <a:endCxn id="74" idx="1"/>
          </p:cNvCxnSpPr>
          <p:nvPr/>
        </p:nvCxnSpPr>
        <p:spPr>
          <a:xfrm>
            <a:off x="2172836" y="5029985"/>
            <a:ext cx="189816" cy="206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aixaDeTexto 75"/>
          <p:cNvSpPr txBox="1"/>
          <p:nvPr/>
        </p:nvSpPr>
        <p:spPr>
          <a:xfrm>
            <a:off x="611560" y="1772816"/>
            <a:ext cx="72580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t-BR" sz="2800" dirty="0"/>
              <a:t>Também chamada de rotação LR (</a:t>
            </a:r>
            <a:r>
              <a:rPr lang="pt-BR" sz="2800" dirty="0" err="1"/>
              <a:t>Left-Right</a:t>
            </a:r>
            <a:r>
              <a:rPr lang="pt-BR" sz="2800" dirty="0"/>
              <a:t>) ou rotação dupla direita.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3737903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AVL: rotação dupla à direita</a:t>
            </a:r>
          </a:p>
        </p:txBody>
      </p:sp>
      <p:sp>
        <p:nvSpPr>
          <p:cNvPr id="3" name="Elipse 2"/>
          <p:cNvSpPr/>
          <p:nvPr/>
        </p:nvSpPr>
        <p:spPr>
          <a:xfrm>
            <a:off x="2915816" y="184482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20" name="Elipse 19"/>
          <p:cNvSpPr/>
          <p:nvPr/>
        </p:nvSpPr>
        <p:spPr>
          <a:xfrm>
            <a:off x="2267744" y="2471630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21" name="Elipse 20"/>
          <p:cNvSpPr/>
          <p:nvPr/>
        </p:nvSpPr>
        <p:spPr>
          <a:xfrm>
            <a:off x="3563888" y="2488113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70</a:t>
            </a:r>
          </a:p>
        </p:txBody>
      </p:sp>
      <p:sp>
        <p:nvSpPr>
          <p:cNvPr id="22" name="Elipse 21"/>
          <p:cNvSpPr/>
          <p:nvPr/>
        </p:nvSpPr>
        <p:spPr>
          <a:xfrm>
            <a:off x="1619672" y="3119702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23" name="Elipse 22"/>
          <p:cNvSpPr/>
          <p:nvPr/>
        </p:nvSpPr>
        <p:spPr>
          <a:xfrm>
            <a:off x="4211960" y="3136185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80</a:t>
            </a:r>
          </a:p>
        </p:txBody>
      </p:sp>
      <p:sp>
        <p:nvSpPr>
          <p:cNvPr id="24" name="Elipse 23"/>
          <p:cNvSpPr/>
          <p:nvPr/>
        </p:nvSpPr>
        <p:spPr>
          <a:xfrm>
            <a:off x="971600" y="376777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25" name="Elipse 24"/>
          <p:cNvSpPr/>
          <p:nvPr/>
        </p:nvSpPr>
        <p:spPr>
          <a:xfrm>
            <a:off x="2915816" y="3136185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45</a:t>
            </a:r>
          </a:p>
        </p:txBody>
      </p:sp>
      <p:cxnSp>
        <p:nvCxnSpPr>
          <p:cNvPr id="26" name="Conector reto 25"/>
          <p:cNvCxnSpPr>
            <a:stCxn id="3" idx="5"/>
            <a:endCxn id="21" idx="1"/>
          </p:cNvCxnSpPr>
          <p:nvPr/>
        </p:nvCxnSpPr>
        <p:spPr>
          <a:xfrm>
            <a:off x="3468980" y="2397988"/>
            <a:ext cx="189816" cy="185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>
            <a:stCxn id="3" idx="3"/>
            <a:endCxn id="20" idx="7"/>
          </p:cNvCxnSpPr>
          <p:nvPr/>
        </p:nvCxnSpPr>
        <p:spPr>
          <a:xfrm flipH="1">
            <a:off x="2820908" y="2397988"/>
            <a:ext cx="189816" cy="168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>
            <a:stCxn id="20" idx="3"/>
            <a:endCxn id="22" idx="7"/>
          </p:cNvCxnSpPr>
          <p:nvPr/>
        </p:nvCxnSpPr>
        <p:spPr>
          <a:xfrm flipH="1">
            <a:off x="2172836" y="3024794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to 35"/>
          <p:cNvCxnSpPr>
            <a:stCxn id="22" idx="3"/>
            <a:endCxn id="24" idx="7"/>
          </p:cNvCxnSpPr>
          <p:nvPr/>
        </p:nvCxnSpPr>
        <p:spPr>
          <a:xfrm flipH="1">
            <a:off x="1524764" y="3672866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to 38"/>
          <p:cNvCxnSpPr>
            <a:stCxn id="20" idx="5"/>
            <a:endCxn id="25" idx="1"/>
          </p:cNvCxnSpPr>
          <p:nvPr/>
        </p:nvCxnSpPr>
        <p:spPr>
          <a:xfrm>
            <a:off x="2820908" y="3024794"/>
            <a:ext cx="189816" cy="206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>
            <a:stCxn id="21" idx="5"/>
            <a:endCxn id="23" idx="1"/>
          </p:cNvCxnSpPr>
          <p:nvPr/>
        </p:nvCxnSpPr>
        <p:spPr>
          <a:xfrm>
            <a:off x="4117052" y="3041277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ixaDeTexto 48"/>
          <p:cNvSpPr txBox="1"/>
          <p:nvPr/>
        </p:nvSpPr>
        <p:spPr>
          <a:xfrm>
            <a:off x="5292080" y="1844824"/>
            <a:ext cx="273630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solidFill>
                  <a:srgbClr val="FF0000"/>
                </a:solidFill>
              </a:rPr>
              <a:t>1º) Vamos inserir o nó 38. 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57" name="Elipse 56"/>
          <p:cNvSpPr/>
          <p:nvPr/>
        </p:nvSpPr>
        <p:spPr>
          <a:xfrm>
            <a:off x="2896851" y="4432329"/>
            <a:ext cx="648072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rgbClr val="FF0000"/>
                </a:solidFill>
              </a:rPr>
              <a:t>38</a:t>
            </a:r>
          </a:p>
        </p:txBody>
      </p:sp>
      <p:cxnSp>
        <p:nvCxnSpPr>
          <p:cNvPr id="59" name="Conector reto 58"/>
          <p:cNvCxnSpPr>
            <a:stCxn id="37" idx="5"/>
            <a:endCxn id="57" idx="1"/>
          </p:cNvCxnSpPr>
          <p:nvPr/>
        </p:nvCxnSpPr>
        <p:spPr>
          <a:xfrm>
            <a:off x="2820908" y="4337421"/>
            <a:ext cx="170851" cy="1898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de seta reta 60"/>
          <p:cNvCxnSpPr>
            <a:stCxn id="49" idx="2"/>
            <a:endCxn id="62" idx="0"/>
          </p:cNvCxnSpPr>
          <p:nvPr/>
        </p:nvCxnSpPr>
        <p:spPr>
          <a:xfrm>
            <a:off x="6660232" y="2214156"/>
            <a:ext cx="0" cy="3195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CaixaDeTexto 61"/>
          <p:cNvSpPr txBox="1"/>
          <p:nvPr/>
        </p:nvSpPr>
        <p:spPr>
          <a:xfrm>
            <a:off x="5292080" y="2533690"/>
            <a:ext cx="2736304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solidFill>
                  <a:srgbClr val="FF0000"/>
                </a:solidFill>
              </a:rPr>
              <a:t>Resultado</a:t>
            </a:r>
            <a:r>
              <a:rPr lang="pt-BR" dirty="0">
                <a:solidFill>
                  <a:srgbClr val="FF0000"/>
                </a:solidFill>
              </a:rPr>
              <a:t>: </a:t>
            </a:r>
            <a:r>
              <a:rPr lang="pt-BR" dirty="0" err="1">
                <a:solidFill>
                  <a:srgbClr val="FF0000"/>
                </a:solidFill>
              </a:rPr>
              <a:t>desbalanceou</a:t>
            </a:r>
            <a:r>
              <a:rPr lang="pt-BR" dirty="0">
                <a:solidFill>
                  <a:srgbClr val="FF0000"/>
                </a:solidFill>
              </a:rPr>
              <a:t> os nós 40 e 50. 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65" name="Elipse 64"/>
          <p:cNvSpPr/>
          <p:nvPr/>
        </p:nvSpPr>
        <p:spPr>
          <a:xfrm>
            <a:off x="2267744" y="2462416"/>
            <a:ext cx="648072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66" name="Elipse 65"/>
          <p:cNvSpPr/>
          <p:nvPr/>
        </p:nvSpPr>
        <p:spPr>
          <a:xfrm>
            <a:off x="2915816" y="1844824"/>
            <a:ext cx="648072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rgbClr val="FF0000"/>
                </a:solidFill>
              </a:rPr>
              <a:t>50</a:t>
            </a:r>
          </a:p>
        </p:txBody>
      </p:sp>
      <p:sp>
        <p:nvSpPr>
          <p:cNvPr id="69" name="CaixaDeTexto 68"/>
          <p:cNvSpPr txBox="1"/>
          <p:nvPr/>
        </p:nvSpPr>
        <p:spPr>
          <a:xfrm>
            <a:off x="1661200" y="2627918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FF0000"/>
                </a:solidFill>
              </a:rPr>
              <a:t>h</a:t>
            </a:r>
            <a:r>
              <a:rPr lang="pt-BR" sz="1600" baseline="-25000" dirty="0" err="1">
                <a:solidFill>
                  <a:srgbClr val="FF0000"/>
                </a:solidFill>
              </a:rPr>
              <a:t>e</a:t>
            </a:r>
            <a:r>
              <a:rPr lang="pt-BR" sz="1600" dirty="0">
                <a:solidFill>
                  <a:srgbClr val="FF0000"/>
                </a:solidFill>
              </a:rPr>
              <a:t> = 3</a:t>
            </a:r>
          </a:p>
        </p:txBody>
      </p:sp>
      <p:sp>
        <p:nvSpPr>
          <p:cNvPr id="70" name="CaixaDeTexto 69"/>
          <p:cNvSpPr txBox="1"/>
          <p:nvPr/>
        </p:nvSpPr>
        <p:spPr>
          <a:xfrm>
            <a:off x="2862436" y="2621672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FF0000"/>
                </a:solidFill>
              </a:rPr>
              <a:t>h</a:t>
            </a:r>
            <a:r>
              <a:rPr lang="pt-BR" sz="1600" baseline="-25000" dirty="0" err="1">
                <a:solidFill>
                  <a:srgbClr val="FF0000"/>
                </a:solidFill>
              </a:rPr>
              <a:t>d</a:t>
            </a:r>
            <a:r>
              <a:rPr lang="pt-BR" sz="1600" dirty="0">
                <a:solidFill>
                  <a:srgbClr val="FF0000"/>
                </a:solidFill>
              </a:rPr>
              <a:t> = 1</a:t>
            </a:r>
          </a:p>
        </p:txBody>
      </p:sp>
      <p:sp>
        <p:nvSpPr>
          <p:cNvPr id="71" name="CaixaDeTexto 70"/>
          <p:cNvSpPr txBox="1"/>
          <p:nvPr/>
        </p:nvSpPr>
        <p:spPr>
          <a:xfrm>
            <a:off x="2309061" y="1995086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FF0000"/>
                </a:solidFill>
              </a:rPr>
              <a:t>h</a:t>
            </a:r>
            <a:r>
              <a:rPr lang="pt-BR" sz="1600" baseline="-25000" dirty="0" err="1">
                <a:solidFill>
                  <a:srgbClr val="FF0000"/>
                </a:solidFill>
              </a:rPr>
              <a:t>e</a:t>
            </a:r>
            <a:r>
              <a:rPr lang="pt-BR" sz="1600" dirty="0">
                <a:solidFill>
                  <a:srgbClr val="FF0000"/>
                </a:solidFill>
              </a:rPr>
              <a:t> = 4</a:t>
            </a:r>
          </a:p>
        </p:txBody>
      </p:sp>
      <p:sp>
        <p:nvSpPr>
          <p:cNvPr id="72" name="CaixaDeTexto 71"/>
          <p:cNvSpPr txBox="1"/>
          <p:nvPr/>
        </p:nvSpPr>
        <p:spPr>
          <a:xfrm>
            <a:off x="3510297" y="1988840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FF0000"/>
                </a:solidFill>
              </a:rPr>
              <a:t>h</a:t>
            </a:r>
            <a:r>
              <a:rPr lang="pt-BR" sz="1600" baseline="-25000" dirty="0" err="1">
                <a:solidFill>
                  <a:srgbClr val="FF0000"/>
                </a:solidFill>
              </a:rPr>
              <a:t>d</a:t>
            </a:r>
            <a:r>
              <a:rPr lang="pt-BR" sz="1600" dirty="0">
                <a:solidFill>
                  <a:srgbClr val="FF0000"/>
                </a:solidFill>
              </a:rPr>
              <a:t> = 2</a:t>
            </a:r>
          </a:p>
        </p:txBody>
      </p:sp>
      <p:sp>
        <p:nvSpPr>
          <p:cNvPr id="37" name="Elipse 36"/>
          <p:cNvSpPr/>
          <p:nvPr/>
        </p:nvSpPr>
        <p:spPr>
          <a:xfrm>
            <a:off x="2267744" y="3784257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35</a:t>
            </a:r>
          </a:p>
        </p:txBody>
      </p:sp>
      <p:cxnSp>
        <p:nvCxnSpPr>
          <p:cNvPr id="38" name="Conector reto 37"/>
          <p:cNvCxnSpPr>
            <a:endCxn id="37" idx="1"/>
          </p:cNvCxnSpPr>
          <p:nvPr/>
        </p:nvCxnSpPr>
        <p:spPr>
          <a:xfrm>
            <a:off x="2172836" y="3672866"/>
            <a:ext cx="189816" cy="206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ixaDeTexto 30"/>
          <p:cNvSpPr txBox="1"/>
          <p:nvPr/>
        </p:nvSpPr>
        <p:spPr>
          <a:xfrm>
            <a:off x="1678032" y="3912006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385D8A"/>
                </a:solidFill>
              </a:rPr>
              <a:t>h</a:t>
            </a:r>
            <a:r>
              <a:rPr lang="pt-BR" sz="1600" baseline="-25000" dirty="0" err="1">
                <a:solidFill>
                  <a:srgbClr val="385D8A"/>
                </a:solidFill>
              </a:rPr>
              <a:t>e</a:t>
            </a:r>
            <a:r>
              <a:rPr lang="pt-BR" sz="1600" dirty="0">
                <a:solidFill>
                  <a:srgbClr val="385D8A"/>
                </a:solidFill>
              </a:rPr>
              <a:t> = 0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2879268" y="3905760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385D8A"/>
                </a:solidFill>
              </a:rPr>
              <a:t>h</a:t>
            </a:r>
            <a:r>
              <a:rPr lang="pt-BR" sz="1600" baseline="-25000" dirty="0" err="1">
                <a:solidFill>
                  <a:srgbClr val="385D8A"/>
                </a:solidFill>
              </a:rPr>
              <a:t>d</a:t>
            </a:r>
            <a:r>
              <a:rPr lang="pt-BR" sz="1600" dirty="0">
                <a:solidFill>
                  <a:srgbClr val="385D8A"/>
                </a:solidFill>
              </a:rPr>
              <a:t> = 1</a:t>
            </a:r>
          </a:p>
        </p:txBody>
      </p:sp>
      <p:sp>
        <p:nvSpPr>
          <p:cNvPr id="33" name="CaixaDeTexto 32"/>
          <p:cNvSpPr txBox="1"/>
          <p:nvPr/>
        </p:nvSpPr>
        <p:spPr>
          <a:xfrm>
            <a:off x="1016312" y="3219222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385D8A"/>
                </a:solidFill>
              </a:rPr>
              <a:t>h</a:t>
            </a:r>
            <a:r>
              <a:rPr lang="pt-BR" sz="1600" baseline="-25000" dirty="0" err="1">
                <a:solidFill>
                  <a:srgbClr val="385D8A"/>
                </a:solidFill>
              </a:rPr>
              <a:t>e</a:t>
            </a:r>
            <a:r>
              <a:rPr lang="pt-BR" sz="1600" dirty="0">
                <a:solidFill>
                  <a:srgbClr val="385D8A"/>
                </a:solidFill>
              </a:rPr>
              <a:t> = 1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2217548" y="3212976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385D8A"/>
                </a:solidFill>
              </a:rPr>
              <a:t>h</a:t>
            </a:r>
            <a:r>
              <a:rPr lang="pt-BR" sz="1600" baseline="-25000" dirty="0" err="1">
                <a:solidFill>
                  <a:srgbClr val="385D8A"/>
                </a:solidFill>
              </a:rPr>
              <a:t>d</a:t>
            </a:r>
            <a:r>
              <a:rPr lang="pt-BR" sz="1600" dirty="0">
                <a:solidFill>
                  <a:srgbClr val="385D8A"/>
                </a:solidFill>
              </a:rPr>
              <a:t> = 2</a:t>
            </a:r>
          </a:p>
        </p:txBody>
      </p:sp>
    </p:spTree>
    <p:extLst>
      <p:ext uri="{BB962C8B-B14F-4D97-AF65-F5344CB8AC3E}">
        <p14:creationId xmlns:p14="http://schemas.microsoft.com/office/powerpoint/2010/main" val="3566724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7" grpId="0" animBg="1"/>
      <p:bldP spid="62" grpId="0" animBg="1"/>
      <p:bldP spid="65" grpId="0" animBg="1"/>
      <p:bldP spid="66" grpId="0" animBg="1"/>
      <p:bldP spid="69" grpId="0"/>
      <p:bldP spid="70" grpId="0"/>
      <p:bldP spid="71" grpId="0"/>
      <p:bldP spid="72" grpId="0"/>
      <p:bldP spid="31" grpId="0"/>
      <p:bldP spid="32" grpId="0"/>
      <p:bldP spid="33" grpId="0"/>
      <p:bldP spid="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AVL: rotação dupla à direita</a:t>
            </a:r>
          </a:p>
        </p:txBody>
      </p:sp>
      <p:sp>
        <p:nvSpPr>
          <p:cNvPr id="3" name="Elipse 2"/>
          <p:cNvSpPr/>
          <p:nvPr/>
        </p:nvSpPr>
        <p:spPr>
          <a:xfrm>
            <a:off x="2915816" y="184482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20" name="Elipse 19"/>
          <p:cNvSpPr/>
          <p:nvPr/>
        </p:nvSpPr>
        <p:spPr>
          <a:xfrm>
            <a:off x="2267744" y="2471630"/>
            <a:ext cx="648072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21" name="Elipse 20"/>
          <p:cNvSpPr/>
          <p:nvPr/>
        </p:nvSpPr>
        <p:spPr>
          <a:xfrm>
            <a:off x="3563888" y="2488113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70</a:t>
            </a:r>
          </a:p>
        </p:txBody>
      </p:sp>
      <p:sp>
        <p:nvSpPr>
          <p:cNvPr id="22" name="Elipse 21"/>
          <p:cNvSpPr/>
          <p:nvPr/>
        </p:nvSpPr>
        <p:spPr>
          <a:xfrm>
            <a:off x="1619672" y="3119702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23" name="Elipse 22"/>
          <p:cNvSpPr/>
          <p:nvPr/>
        </p:nvSpPr>
        <p:spPr>
          <a:xfrm>
            <a:off x="4211960" y="3136185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80</a:t>
            </a:r>
          </a:p>
        </p:txBody>
      </p:sp>
      <p:sp>
        <p:nvSpPr>
          <p:cNvPr id="24" name="Elipse 23"/>
          <p:cNvSpPr/>
          <p:nvPr/>
        </p:nvSpPr>
        <p:spPr>
          <a:xfrm>
            <a:off x="971600" y="376777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25" name="Elipse 24"/>
          <p:cNvSpPr/>
          <p:nvPr/>
        </p:nvSpPr>
        <p:spPr>
          <a:xfrm>
            <a:off x="2915816" y="3136185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45</a:t>
            </a:r>
          </a:p>
        </p:txBody>
      </p:sp>
      <p:cxnSp>
        <p:nvCxnSpPr>
          <p:cNvPr id="26" name="Conector reto 25"/>
          <p:cNvCxnSpPr>
            <a:stCxn id="3" idx="5"/>
            <a:endCxn id="21" idx="1"/>
          </p:cNvCxnSpPr>
          <p:nvPr/>
        </p:nvCxnSpPr>
        <p:spPr>
          <a:xfrm>
            <a:off x="3468980" y="2397988"/>
            <a:ext cx="189816" cy="185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>
            <a:stCxn id="3" idx="3"/>
            <a:endCxn id="20" idx="7"/>
          </p:cNvCxnSpPr>
          <p:nvPr/>
        </p:nvCxnSpPr>
        <p:spPr>
          <a:xfrm flipH="1">
            <a:off x="2820908" y="2397988"/>
            <a:ext cx="189816" cy="168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>
            <a:stCxn id="20" idx="3"/>
            <a:endCxn id="22" idx="7"/>
          </p:cNvCxnSpPr>
          <p:nvPr/>
        </p:nvCxnSpPr>
        <p:spPr>
          <a:xfrm flipH="1">
            <a:off x="2172836" y="3024794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to 35"/>
          <p:cNvCxnSpPr>
            <a:stCxn id="22" idx="3"/>
            <a:endCxn id="24" idx="7"/>
          </p:cNvCxnSpPr>
          <p:nvPr/>
        </p:nvCxnSpPr>
        <p:spPr>
          <a:xfrm flipH="1">
            <a:off x="1524764" y="3672866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to 38"/>
          <p:cNvCxnSpPr>
            <a:stCxn id="20" idx="5"/>
            <a:endCxn id="25" idx="1"/>
          </p:cNvCxnSpPr>
          <p:nvPr/>
        </p:nvCxnSpPr>
        <p:spPr>
          <a:xfrm>
            <a:off x="2820908" y="3024794"/>
            <a:ext cx="189816" cy="206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>
            <a:stCxn id="21" idx="5"/>
            <a:endCxn id="23" idx="1"/>
          </p:cNvCxnSpPr>
          <p:nvPr/>
        </p:nvCxnSpPr>
        <p:spPr>
          <a:xfrm>
            <a:off x="4117052" y="3041277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ixaDeTexto 48"/>
          <p:cNvSpPr txBox="1"/>
          <p:nvPr/>
        </p:nvSpPr>
        <p:spPr>
          <a:xfrm>
            <a:off x="5220072" y="1844824"/>
            <a:ext cx="308159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solidFill>
                  <a:srgbClr val="FF0000"/>
                </a:solidFill>
              </a:rPr>
              <a:t>2º) Vamos balancear o nó 40.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69" name="CaixaDeTexto 68"/>
          <p:cNvSpPr txBox="1"/>
          <p:nvPr/>
        </p:nvSpPr>
        <p:spPr>
          <a:xfrm>
            <a:off x="1661200" y="2627918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h</a:t>
            </a:r>
            <a:r>
              <a:rPr lang="pt-BR" sz="1600" baseline="-25000" dirty="0" err="1"/>
              <a:t>e</a:t>
            </a:r>
            <a:r>
              <a:rPr lang="pt-BR" sz="1600" dirty="0"/>
              <a:t> = 3</a:t>
            </a:r>
          </a:p>
        </p:txBody>
      </p:sp>
      <p:sp>
        <p:nvSpPr>
          <p:cNvPr id="70" name="CaixaDeTexto 69"/>
          <p:cNvSpPr txBox="1"/>
          <p:nvPr/>
        </p:nvSpPr>
        <p:spPr>
          <a:xfrm>
            <a:off x="2862436" y="2621672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h</a:t>
            </a:r>
            <a:r>
              <a:rPr lang="pt-BR" sz="1600" baseline="-25000" dirty="0" err="1"/>
              <a:t>d</a:t>
            </a:r>
            <a:r>
              <a:rPr lang="pt-BR" sz="1600" dirty="0"/>
              <a:t> = 1</a:t>
            </a:r>
          </a:p>
        </p:txBody>
      </p:sp>
      <p:sp>
        <p:nvSpPr>
          <p:cNvPr id="71" name="CaixaDeTexto 70"/>
          <p:cNvSpPr txBox="1"/>
          <p:nvPr/>
        </p:nvSpPr>
        <p:spPr>
          <a:xfrm>
            <a:off x="2309061" y="1995086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h</a:t>
            </a:r>
            <a:r>
              <a:rPr lang="pt-BR" sz="1600" baseline="-25000" dirty="0" err="1"/>
              <a:t>e</a:t>
            </a:r>
            <a:r>
              <a:rPr lang="pt-BR" sz="1600" dirty="0"/>
              <a:t> = 4</a:t>
            </a:r>
          </a:p>
        </p:txBody>
      </p:sp>
      <p:sp>
        <p:nvSpPr>
          <p:cNvPr id="72" name="CaixaDeTexto 71"/>
          <p:cNvSpPr txBox="1"/>
          <p:nvPr/>
        </p:nvSpPr>
        <p:spPr>
          <a:xfrm>
            <a:off x="3510297" y="1988840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h</a:t>
            </a:r>
            <a:r>
              <a:rPr lang="pt-BR" sz="1600" baseline="-25000" dirty="0" err="1"/>
              <a:t>d</a:t>
            </a:r>
            <a:r>
              <a:rPr lang="pt-BR" sz="1600" dirty="0"/>
              <a:t> = 2</a:t>
            </a:r>
          </a:p>
        </p:txBody>
      </p:sp>
      <p:sp>
        <p:nvSpPr>
          <p:cNvPr id="38" name="CaixaDeTexto 37"/>
          <p:cNvSpPr txBox="1"/>
          <p:nvPr/>
        </p:nvSpPr>
        <p:spPr>
          <a:xfrm>
            <a:off x="5220072" y="2420888"/>
            <a:ext cx="3081596" cy="20313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solidFill>
                  <a:srgbClr val="FF0000"/>
                </a:solidFill>
              </a:rPr>
              <a:t>Por que o nó 40 e não o 50?</a:t>
            </a:r>
          </a:p>
          <a:p>
            <a:pPr algn="just"/>
            <a:r>
              <a:rPr lang="pt-BR" dirty="0">
                <a:solidFill>
                  <a:srgbClr val="FF0000"/>
                </a:solidFill>
              </a:rPr>
              <a:t>Porque a </a:t>
            </a:r>
            <a:r>
              <a:rPr lang="pt-BR" dirty="0" err="1">
                <a:solidFill>
                  <a:srgbClr val="FF0000"/>
                </a:solidFill>
              </a:rPr>
              <a:t>idéia</a:t>
            </a:r>
            <a:r>
              <a:rPr lang="pt-BR" dirty="0">
                <a:solidFill>
                  <a:srgbClr val="FF0000"/>
                </a:solidFill>
              </a:rPr>
              <a:t> é que ao ajustarmos as </a:t>
            </a:r>
            <a:r>
              <a:rPr lang="pt-BR" dirty="0" err="1">
                <a:solidFill>
                  <a:srgbClr val="FF0000"/>
                </a:solidFill>
              </a:rPr>
              <a:t>subárvores</a:t>
            </a:r>
            <a:r>
              <a:rPr lang="pt-BR" dirty="0">
                <a:solidFill>
                  <a:srgbClr val="FF0000"/>
                </a:solidFill>
              </a:rPr>
              <a:t> esquerda e direita do nó 40, teremos automaticamente ajustado a </a:t>
            </a:r>
            <a:r>
              <a:rPr lang="pt-BR" dirty="0" err="1">
                <a:solidFill>
                  <a:srgbClr val="FF0000"/>
                </a:solidFill>
              </a:rPr>
              <a:t>subárvore</a:t>
            </a:r>
            <a:r>
              <a:rPr lang="pt-BR" dirty="0">
                <a:solidFill>
                  <a:srgbClr val="FF0000"/>
                </a:solidFill>
              </a:rPr>
              <a:t> esquerda do nó 50 também.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13" name="Conector de seta reta 12"/>
          <p:cNvCxnSpPr>
            <a:stCxn id="49" idx="2"/>
            <a:endCxn id="38" idx="0"/>
          </p:cNvCxnSpPr>
          <p:nvPr/>
        </p:nvCxnSpPr>
        <p:spPr>
          <a:xfrm>
            <a:off x="6760870" y="2214156"/>
            <a:ext cx="0" cy="2067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Elipse 46"/>
          <p:cNvSpPr/>
          <p:nvPr/>
        </p:nvSpPr>
        <p:spPr>
          <a:xfrm>
            <a:off x="2267744" y="3784257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35</a:t>
            </a:r>
          </a:p>
        </p:txBody>
      </p:sp>
      <p:cxnSp>
        <p:nvCxnSpPr>
          <p:cNvPr id="50" name="Conector reto 49"/>
          <p:cNvCxnSpPr>
            <a:endCxn id="47" idx="1"/>
          </p:cNvCxnSpPr>
          <p:nvPr/>
        </p:nvCxnSpPr>
        <p:spPr>
          <a:xfrm>
            <a:off x="2172836" y="3672866"/>
            <a:ext cx="189816" cy="206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ipse 30"/>
          <p:cNvSpPr/>
          <p:nvPr/>
        </p:nvSpPr>
        <p:spPr>
          <a:xfrm>
            <a:off x="2896851" y="4432329"/>
            <a:ext cx="648072" cy="648072"/>
          </a:xfrm>
          <a:prstGeom prst="ellipse">
            <a:avLst/>
          </a:prstGeom>
          <a:noFill/>
          <a:ln>
            <a:solidFill>
              <a:srgbClr val="3560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38</a:t>
            </a:r>
          </a:p>
        </p:txBody>
      </p:sp>
      <p:cxnSp>
        <p:nvCxnSpPr>
          <p:cNvPr id="32" name="Conector reto 31"/>
          <p:cNvCxnSpPr>
            <a:endCxn id="31" idx="1"/>
          </p:cNvCxnSpPr>
          <p:nvPr/>
        </p:nvCxnSpPr>
        <p:spPr>
          <a:xfrm>
            <a:off x="2820908" y="4337421"/>
            <a:ext cx="170851" cy="189816"/>
          </a:xfrm>
          <a:prstGeom prst="line">
            <a:avLst/>
          </a:prstGeom>
          <a:ln>
            <a:solidFill>
              <a:srgbClr val="3560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7846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AVL: rotação dupla à direita</a:t>
            </a:r>
          </a:p>
        </p:txBody>
      </p:sp>
      <p:sp>
        <p:nvSpPr>
          <p:cNvPr id="3" name="Elipse 2"/>
          <p:cNvSpPr/>
          <p:nvPr/>
        </p:nvSpPr>
        <p:spPr>
          <a:xfrm>
            <a:off x="2915816" y="184482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20" name="Elipse 19"/>
          <p:cNvSpPr/>
          <p:nvPr/>
        </p:nvSpPr>
        <p:spPr>
          <a:xfrm>
            <a:off x="2267744" y="2471630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21" name="Elipse 20"/>
          <p:cNvSpPr/>
          <p:nvPr/>
        </p:nvSpPr>
        <p:spPr>
          <a:xfrm>
            <a:off x="3563888" y="2488113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70</a:t>
            </a:r>
          </a:p>
        </p:txBody>
      </p:sp>
      <p:sp>
        <p:nvSpPr>
          <p:cNvPr id="22" name="Elipse 21"/>
          <p:cNvSpPr/>
          <p:nvPr/>
        </p:nvSpPr>
        <p:spPr>
          <a:xfrm>
            <a:off x="1619672" y="3119702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23" name="Elipse 22"/>
          <p:cNvSpPr/>
          <p:nvPr/>
        </p:nvSpPr>
        <p:spPr>
          <a:xfrm>
            <a:off x="4211960" y="3136185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80</a:t>
            </a:r>
          </a:p>
        </p:txBody>
      </p:sp>
      <p:sp>
        <p:nvSpPr>
          <p:cNvPr id="24" name="Elipse 23"/>
          <p:cNvSpPr/>
          <p:nvPr/>
        </p:nvSpPr>
        <p:spPr>
          <a:xfrm>
            <a:off x="971600" y="376777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25" name="Elipse 24"/>
          <p:cNvSpPr/>
          <p:nvPr/>
        </p:nvSpPr>
        <p:spPr>
          <a:xfrm>
            <a:off x="2915816" y="3136185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45</a:t>
            </a:r>
          </a:p>
        </p:txBody>
      </p:sp>
      <p:cxnSp>
        <p:nvCxnSpPr>
          <p:cNvPr id="26" name="Conector reto 25"/>
          <p:cNvCxnSpPr>
            <a:stCxn id="3" idx="5"/>
            <a:endCxn id="21" idx="1"/>
          </p:cNvCxnSpPr>
          <p:nvPr/>
        </p:nvCxnSpPr>
        <p:spPr>
          <a:xfrm>
            <a:off x="3468980" y="2397988"/>
            <a:ext cx="189816" cy="185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>
            <a:stCxn id="3" idx="3"/>
            <a:endCxn id="20" idx="7"/>
          </p:cNvCxnSpPr>
          <p:nvPr/>
        </p:nvCxnSpPr>
        <p:spPr>
          <a:xfrm flipH="1">
            <a:off x="2820908" y="2397988"/>
            <a:ext cx="189816" cy="168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>
            <a:stCxn id="20" idx="3"/>
            <a:endCxn id="22" idx="7"/>
          </p:cNvCxnSpPr>
          <p:nvPr/>
        </p:nvCxnSpPr>
        <p:spPr>
          <a:xfrm flipH="1">
            <a:off x="2172836" y="3024794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to 35"/>
          <p:cNvCxnSpPr>
            <a:stCxn id="22" idx="3"/>
            <a:endCxn id="24" idx="7"/>
          </p:cNvCxnSpPr>
          <p:nvPr/>
        </p:nvCxnSpPr>
        <p:spPr>
          <a:xfrm flipH="1">
            <a:off x="1524764" y="3672866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to 38"/>
          <p:cNvCxnSpPr>
            <a:stCxn id="20" idx="5"/>
            <a:endCxn id="25" idx="1"/>
          </p:cNvCxnSpPr>
          <p:nvPr/>
        </p:nvCxnSpPr>
        <p:spPr>
          <a:xfrm>
            <a:off x="2820908" y="3024794"/>
            <a:ext cx="189816" cy="206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>
            <a:stCxn id="21" idx="5"/>
            <a:endCxn id="23" idx="1"/>
          </p:cNvCxnSpPr>
          <p:nvPr/>
        </p:nvCxnSpPr>
        <p:spPr>
          <a:xfrm>
            <a:off x="4117052" y="3041277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ixaDeTexto 48"/>
          <p:cNvSpPr txBox="1"/>
          <p:nvPr/>
        </p:nvSpPr>
        <p:spPr>
          <a:xfrm>
            <a:off x="5306828" y="1844824"/>
            <a:ext cx="308159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solidFill>
                  <a:srgbClr val="FF0000"/>
                </a:solidFill>
              </a:rPr>
              <a:t>3º) Aplicar rotação dupla à direita para balancear o nó 40. 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61" name="Conector de seta reta 60"/>
          <p:cNvCxnSpPr>
            <a:stCxn id="49" idx="2"/>
            <a:endCxn id="62" idx="0"/>
          </p:cNvCxnSpPr>
          <p:nvPr/>
        </p:nvCxnSpPr>
        <p:spPr>
          <a:xfrm>
            <a:off x="6847626" y="2491155"/>
            <a:ext cx="0" cy="19584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CaixaDeTexto 61"/>
          <p:cNvSpPr txBox="1"/>
          <p:nvPr/>
        </p:nvSpPr>
        <p:spPr>
          <a:xfrm>
            <a:off x="5306828" y="2686998"/>
            <a:ext cx="3081596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solidFill>
                  <a:srgbClr val="FF0000"/>
                </a:solidFill>
              </a:rPr>
              <a:t>Por que rotação à direita? </a:t>
            </a:r>
            <a:r>
              <a:rPr lang="pt-BR" dirty="0">
                <a:solidFill>
                  <a:srgbClr val="FF0000"/>
                </a:solidFill>
              </a:rPr>
              <a:t>Porque </a:t>
            </a:r>
            <a:r>
              <a:rPr lang="pt-BR" i="1" dirty="0" err="1">
                <a:solidFill>
                  <a:srgbClr val="FF0000"/>
                </a:solidFill>
              </a:rPr>
              <a:t>h</a:t>
            </a:r>
            <a:r>
              <a:rPr lang="pt-BR" i="1" baseline="-25000" dirty="0" err="1">
                <a:solidFill>
                  <a:srgbClr val="FF0000"/>
                </a:solidFill>
              </a:rPr>
              <a:t>e</a:t>
            </a:r>
            <a:r>
              <a:rPr lang="pt-BR" i="1" dirty="0">
                <a:solidFill>
                  <a:srgbClr val="FF0000"/>
                </a:solidFill>
              </a:rPr>
              <a:t> &gt; </a:t>
            </a:r>
            <a:r>
              <a:rPr lang="pt-BR" i="1" dirty="0" err="1">
                <a:solidFill>
                  <a:srgbClr val="FF0000"/>
                </a:solidFill>
              </a:rPr>
              <a:t>h</a:t>
            </a:r>
            <a:r>
              <a:rPr lang="pt-BR" i="1" baseline="-25000" dirty="0" err="1">
                <a:solidFill>
                  <a:srgbClr val="FF0000"/>
                </a:solidFill>
              </a:rPr>
              <a:t>d</a:t>
            </a:r>
            <a:r>
              <a:rPr lang="pt-BR" i="1" dirty="0">
                <a:solidFill>
                  <a:srgbClr val="FF0000"/>
                </a:solidFill>
              </a:rPr>
              <a:t> para o nó 40.</a:t>
            </a:r>
            <a:r>
              <a:rPr lang="pt-BR" dirty="0">
                <a:solidFill>
                  <a:srgbClr val="FF0000"/>
                </a:solidFill>
              </a:rPr>
              <a:t> Logo a </a:t>
            </a:r>
            <a:r>
              <a:rPr lang="pt-BR" dirty="0" err="1">
                <a:solidFill>
                  <a:srgbClr val="FF0000"/>
                </a:solidFill>
              </a:rPr>
              <a:t>subárvore</a:t>
            </a:r>
            <a:r>
              <a:rPr lang="pt-BR" dirty="0">
                <a:solidFill>
                  <a:srgbClr val="FF0000"/>
                </a:solidFill>
              </a:rPr>
              <a:t> esquerda do nó 40 está mais pesada que a </a:t>
            </a:r>
            <a:r>
              <a:rPr lang="pt-BR" dirty="0" err="1">
                <a:solidFill>
                  <a:srgbClr val="FF0000"/>
                </a:solidFill>
              </a:rPr>
              <a:t>subárvore</a:t>
            </a:r>
            <a:r>
              <a:rPr lang="pt-BR" dirty="0">
                <a:solidFill>
                  <a:srgbClr val="FF0000"/>
                </a:solidFill>
              </a:rPr>
              <a:t> direita do nó 40.</a:t>
            </a:r>
            <a:endParaRPr lang="pt-BR" baseline="-25000" dirty="0">
              <a:solidFill>
                <a:srgbClr val="FF0000"/>
              </a:solidFill>
            </a:endParaRPr>
          </a:p>
        </p:txBody>
      </p:sp>
      <p:sp>
        <p:nvSpPr>
          <p:cNvPr id="67" name="CaixaDeTexto 66"/>
          <p:cNvSpPr txBox="1"/>
          <p:nvPr/>
        </p:nvSpPr>
        <p:spPr>
          <a:xfrm>
            <a:off x="1012917" y="3260750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FF0000"/>
                </a:solidFill>
              </a:rPr>
              <a:t>h</a:t>
            </a:r>
            <a:r>
              <a:rPr lang="pt-BR" sz="1600" baseline="-25000" dirty="0" err="1">
                <a:solidFill>
                  <a:srgbClr val="FF0000"/>
                </a:solidFill>
              </a:rPr>
              <a:t>e</a:t>
            </a:r>
            <a:r>
              <a:rPr lang="pt-BR" sz="1600" dirty="0">
                <a:solidFill>
                  <a:srgbClr val="FF0000"/>
                </a:solidFill>
              </a:rPr>
              <a:t> = 1</a:t>
            </a:r>
          </a:p>
        </p:txBody>
      </p:sp>
      <p:sp>
        <p:nvSpPr>
          <p:cNvPr id="68" name="CaixaDeTexto 67"/>
          <p:cNvSpPr txBox="1"/>
          <p:nvPr/>
        </p:nvSpPr>
        <p:spPr>
          <a:xfrm>
            <a:off x="2214153" y="3254504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FF0000"/>
                </a:solidFill>
              </a:rPr>
              <a:t>h</a:t>
            </a:r>
            <a:r>
              <a:rPr lang="pt-BR" sz="1600" baseline="-25000" dirty="0" err="1">
                <a:solidFill>
                  <a:srgbClr val="FF0000"/>
                </a:solidFill>
              </a:rPr>
              <a:t>d</a:t>
            </a:r>
            <a:r>
              <a:rPr lang="pt-BR" sz="1600" dirty="0">
                <a:solidFill>
                  <a:srgbClr val="FF0000"/>
                </a:solidFill>
              </a:rPr>
              <a:t> = 2</a:t>
            </a:r>
          </a:p>
        </p:txBody>
      </p:sp>
      <p:sp>
        <p:nvSpPr>
          <p:cNvPr id="69" name="CaixaDeTexto 68"/>
          <p:cNvSpPr txBox="1"/>
          <p:nvPr/>
        </p:nvSpPr>
        <p:spPr>
          <a:xfrm>
            <a:off x="1661200" y="2627918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FF0000"/>
                </a:solidFill>
              </a:rPr>
              <a:t>h</a:t>
            </a:r>
            <a:r>
              <a:rPr lang="pt-BR" sz="1600" baseline="-25000" dirty="0" err="1">
                <a:solidFill>
                  <a:srgbClr val="FF0000"/>
                </a:solidFill>
              </a:rPr>
              <a:t>e</a:t>
            </a:r>
            <a:r>
              <a:rPr lang="pt-BR" sz="1600" dirty="0">
                <a:solidFill>
                  <a:srgbClr val="FF0000"/>
                </a:solidFill>
              </a:rPr>
              <a:t> = 3</a:t>
            </a:r>
          </a:p>
        </p:txBody>
      </p:sp>
      <p:sp>
        <p:nvSpPr>
          <p:cNvPr id="70" name="CaixaDeTexto 69"/>
          <p:cNvSpPr txBox="1"/>
          <p:nvPr/>
        </p:nvSpPr>
        <p:spPr>
          <a:xfrm>
            <a:off x="2862436" y="2621672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FF0000"/>
                </a:solidFill>
              </a:rPr>
              <a:t>h</a:t>
            </a:r>
            <a:r>
              <a:rPr lang="pt-BR" sz="1600" baseline="-25000" dirty="0" err="1">
                <a:solidFill>
                  <a:srgbClr val="FF0000"/>
                </a:solidFill>
              </a:rPr>
              <a:t>d</a:t>
            </a:r>
            <a:r>
              <a:rPr lang="pt-BR" sz="1600" dirty="0">
                <a:solidFill>
                  <a:srgbClr val="FF0000"/>
                </a:solidFill>
              </a:rPr>
              <a:t> = 1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5307320" y="4383008"/>
            <a:ext cx="3081596" cy="23083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solidFill>
                  <a:srgbClr val="FF0000"/>
                </a:solidFill>
              </a:rPr>
              <a:t>Por que rotação dupla? </a:t>
            </a:r>
            <a:r>
              <a:rPr lang="pt-BR" dirty="0">
                <a:solidFill>
                  <a:srgbClr val="FF0000"/>
                </a:solidFill>
              </a:rPr>
              <a:t>Porque </a:t>
            </a:r>
            <a:r>
              <a:rPr lang="pt-BR" i="1" dirty="0" err="1">
                <a:solidFill>
                  <a:srgbClr val="FF0000"/>
                </a:solidFill>
              </a:rPr>
              <a:t>h</a:t>
            </a:r>
            <a:r>
              <a:rPr lang="pt-BR" i="1" baseline="-25000" dirty="0" err="1">
                <a:solidFill>
                  <a:srgbClr val="FF0000"/>
                </a:solidFill>
              </a:rPr>
              <a:t>e</a:t>
            </a:r>
            <a:r>
              <a:rPr lang="pt-BR" i="1" dirty="0">
                <a:solidFill>
                  <a:srgbClr val="FF0000"/>
                </a:solidFill>
              </a:rPr>
              <a:t> &lt; </a:t>
            </a:r>
            <a:r>
              <a:rPr lang="pt-BR" i="1" dirty="0" err="1">
                <a:solidFill>
                  <a:srgbClr val="FF0000"/>
                </a:solidFill>
              </a:rPr>
              <a:t>h</a:t>
            </a:r>
            <a:r>
              <a:rPr lang="pt-BR" i="1" baseline="-25000" dirty="0" err="1">
                <a:solidFill>
                  <a:srgbClr val="FF0000"/>
                </a:solidFill>
              </a:rPr>
              <a:t>d</a:t>
            </a:r>
            <a:r>
              <a:rPr lang="pt-BR" i="1" dirty="0">
                <a:solidFill>
                  <a:srgbClr val="FF0000"/>
                </a:solidFill>
              </a:rPr>
              <a:t> para o nó 30</a:t>
            </a:r>
            <a:r>
              <a:rPr lang="pt-BR" dirty="0">
                <a:solidFill>
                  <a:srgbClr val="FF0000"/>
                </a:solidFill>
              </a:rPr>
              <a:t> (nó filho esquerdo do nó 40, que é a </a:t>
            </a:r>
            <a:r>
              <a:rPr lang="pt-BR" dirty="0" err="1">
                <a:solidFill>
                  <a:srgbClr val="FF0000"/>
                </a:solidFill>
              </a:rPr>
              <a:t>subárvore</a:t>
            </a:r>
            <a:r>
              <a:rPr lang="pt-BR" dirty="0">
                <a:solidFill>
                  <a:srgbClr val="FF0000"/>
                </a:solidFill>
              </a:rPr>
              <a:t> mais pesada).</a:t>
            </a:r>
          </a:p>
          <a:p>
            <a:pPr algn="just"/>
            <a:r>
              <a:rPr lang="pt-BR" dirty="0">
                <a:solidFill>
                  <a:srgbClr val="FF0000"/>
                </a:solidFill>
              </a:rPr>
              <a:t>Desse fato se conclui que o novo nó (nó 38) foi inserido na </a:t>
            </a:r>
            <a:r>
              <a:rPr lang="pt-BR" dirty="0" err="1">
                <a:solidFill>
                  <a:srgbClr val="FF0000"/>
                </a:solidFill>
              </a:rPr>
              <a:t>subárvore</a:t>
            </a:r>
            <a:r>
              <a:rPr lang="pt-BR" dirty="0">
                <a:solidFill>
                  <a:srgbClr val="FF0000"/>
                </a:solidFill>
              </a:rPr>
              <a:t> direita do nó 30.</a:t>
            </a:r>
            <a:endParaRPr lang="pt-BR" baseline="-25000" dirty="0">
              <a:solidFill>
                <a:srgbClr val="FF0000"/>
              </a:solidFill>
            </a:endParaRPr>
          </a:p>
        </p:txBody>
      </p:sp>
      <p:cxnSp>
        <p:nvCxnSpPr>
          <p:cNvPr id="5" name="Conector de seta reta 4"/>
          <p:cNvCxnSpPr>
            <a:stCxn id="62" idx="2"/>
            <a:endCxn id="31" idx="0"/>
          </p:cNvCxnSpPr>
          <p:nvPr/>
        </p:nvCxnSpPr>
        <p:spPr>
          <a:xfrm>
            <a:off x="6847626" y="4164326"/>
            <a:ext cx="492" cy="21868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Elipse 36"/>
          <p:cNvSpPr/>
          <p:nvPr/>
        </p:nvSpPr>
        <p:spPr>
          <a:xfrm>
            <a:off x="2267744" y="3784257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35</a:t>
            </a:r>
          </a:p>
        </p:txBody>
      </p:sp>
      <p:cxnSp>
        <p:nvCxnSpPr>
          <p:cNvPr id="38" name="Conector reto 37"/>
          <p:cNvCxnSpPr>
            <a:endCxn id="37" idx="1"/>
          </p:cNvCxnSpPr>
          <p:nvPr/>
        </p:nvCxnSpPr>
        <p:spPr>
          <a:xfrm>
            <a:off x="2172836" y="3672866"/>
            <a:ext cx="189816" cy="206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lipse 39"/>
          <p:cNvSpPr/>
          <p:nvPr/>
        </p:nvSpPr>
        <p:spPr>
          <a:xfrm>
            <a:off x="2896851" y="4432329"/>
            <a:ext cx="648072" cy="648072"/>
          </a:xfrm>
          <a:prstGeom prst="ellipse">
            <a:avLst/>
          </a:prstGeom>
          <a:noFill/>
          <a:ln>
            <a:solidFill>
              <a:srgbClr val="3560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38</a:t>
            </a:r>
          </a:p>
        </p:txBody>
      </p:sp>
      <p:cxnSp>
        <p:nvCxnSpPr>
          <p:cNvPr id="41" name="Conector reto 40"/>
          <p:cNvCxnSpPr>
            <a:endCxn id="40" idx="1"/>
          </p:cNvCxnSpPr>
          <p:nvPr/>
        </p:nvCxnSpPr>
        <p:spPr>
          <a:xfrm>
            <a:off x="2820908" y="4337421"/>
            <a:ext cx="170851" cy="189816"/>
          </a:xfrm>
          <a:prstGeom prst="line">
            <a:avLst/>
          </a:prstGeom>
          <a:ln>
            <a:solidFill>
              <a:srgbClr val="3560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0029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/>
              <a:t>AVL: rotação dupla à direita – 1º passo</a:t>
            </a:r>
          </a:p>
        </p:txBody>
      </p:sp>
      <p:sp>
        <p:nvSpPr>
          <p:cNvPr id="3" name="Elipse 2"/>
          <p:cNvSpPr/>
          <p:nvPr/>
        </p:nvSpPr>
        <p:spPr>
          <a:xfrm>
            <a:off x="2123728" y="184482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20" name="Elipse 19"/>
          <p:cNvSpPr/>
          <p:nvPr/>
        </p:nvSpPr>
        <p:spPr>
          <a:xfrm>
            <a:off x="1475656" y="2471630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21" name="Elipse 20"/>
          <p:cNvSpPr/>
          <p:nvPr/>
        </p:nvSpPr>
        <p:spPr>
          <a:xfrm>
            <a:off x="2771800" y="2488113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70</a:t>
            </a:r>
          </a:p>
        </p:txBody>
      </p:sp>
      <p:sp>
        <p:nvSpPr>
          <p:cNvPr id="22" name="Elipse 21"/>
          <p:cNvSpPr/>
          <p:nvPr/>
        </p:nvSpPr>
        <p:spPr>
          <a:xfrm>
            <a:off x="827584" y="3119702"/>
            <a:ext cx="648072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23" name="Elipse 22"/>
          <p:cNvSpPr/>
          <p:nvPr/>
        </p:nvSpPr>
        <p:spPr>
          <a:xfrm>
            <a:off x="3419872" y="3136185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80</a:t>
            </a:r>
          </a:p>
        </p:txBody>
      </p:sp>
      <p:sp>
        <p:nvSpPr>
          <p:cNvPr id="24" name="Elipse 23"/>
          <p:cNvSpPr/>
          <p:nvPr/>
        </p:nvSpPr>
        <p:spPr>
          <a:xfrm>
            <a:off x="179512" y="376777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25" name="Elipse 24"/>
          <p:cNvSpPr/>
          <p:nvPr/>
        </p:nvSpPr>
        <p:spPr>
          <a:xfrm>
            <a:off x="2123728" y="3136185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45</a:t>
            </a:r>
          </a:p>
        </p:txBody>
      </p:sp>
      <p:cxnSp>
        <p:nvCxnSpPr>
          <p:cNvPr id="26" name="Conector reto 25"/>
          <p:cNvCxnSpPr>
            <a:stCxn id="3" idx="5"/>
            <a:endCxn id="21" idx="1"/>
          </p:cNvCxnSpPr>
          <p:nvPr/>
        </p:nvCxnSpPr>
        <p:spPr>
          <a:xfrm>
            <a:off x="2676892" y="2397988"/>
            <a:ext cx="189816" cy="185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>
            <a:stCxn id="3" idx="3"/>
            <a:endCxn id="20" idx="7"/>
          </p:cNvCxnSpPr>
          <p:nvPr/>
        </p:nvCxnSpPr>
        <p:spPr>
          <a:xfrm flipH="1">
            <a:off x="2028820" y="2397988"/>
            <a:ext cx="189816" cy="168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>
            <a:stCxn id="20" idx="3"/>
            <a:endCxn id="22" idx="7"/>
          </p:cNvCxnSpPr>
          <p:nvPr/>
        </p:nvCxnSpPr>
        <p:spPr>
          <a:xfrm flipH="1">
            <a:off x="1380748" y="3024794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to 35"/>
          <p:cNvCxnSpPr>
            <a:stCxn id="22" idx="3"/>
            <a:endCxn id="24" idx="7"/>
          </p:cNvCxnSpPr>
          <p:nvPr/>
        </p:nvCxnSpPr>
        <p:spPr>
          <a:xfrm flipH="1">
            <a:off x="732676" y="3672866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to 38"/>
          <p:cNvCxnSpPr>
            <a:stCxn id="20" idx="5"/>
            <a:endCxn id="25" idx="1"/>
          </p:cNvCxnSpPr>
          <p:nvPr/>
        </p:nvCxnSpPr>
        <p:spPr>
          <a:xfrm>
            <a:off x="2028820" y="3024794"/>
            <a:ext cx="189816" cy="206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>
            <a:stCxn id="21" idx="5"/>
            <a:endCxn id="23" idx="1"/>
          </p:cNvCxnSpPr>
          <p:nvPr/>
        </p:nvCxnSpPr>
        <p:spPr>
          <a:xfrm>
            <a:off x="3324964" y="3041277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ixaDeTexto 48"/>
          <p:cNvSpPr txBox="1"/>
          <p:nvPr/>
        </p:nvSpPr>
        <p:spPr>
          <a:xfrm>
            <a:off x="3815916" y="2001614"/>
            <a:ext cx="2052228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solidFill>
                  <a:srgbClr val="FF0000"/>
                </a:solidFill>
              </a:rPr>
              <a:t>1º) Aplicar rotação simples à esquerda no nó 30. 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37" name="Elipse 36"/>
          <p:cNvSpPr/>
          <p:nvPr/>
        </p:nvSpPr>
        <p:spPr>
          <a:xfrm>
            <a:off x="1475656" y="3784257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35</a:t>
            </a:r>
          </a:p>
        </p:txBody>
      </p:sp>
      <p:cxnSp>
        <p:nvCxnSpPr>
          <p:cNvPr id="38" name="Conector reto 37"/>
          <p:cNvCxnSpPr>
            <a:endCxn id="37" idx="1"/>
          </p:cNvCxnSpPr>
          <p:nvPr/>
        </p:nvCxnSpPr>
        <p:spPr>
          <a:xfrm>
            <a:off x="1380748" y="3672866"/>
            <a:ext cx="189816" cy="206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lipse 39"/>
          <p:cNvSpPr/>
          <p:nvPr/>
        </p:nvSpPr>
        <p:spPr>
          <a:xfrm>
            <a:off x="2104763" y="4432329"/>
            <a:ext cx="648072" cy="648072"/>
          </a:xfrm>
          <a:prstGeom prst="ellipse">
            <a:avLst/>
          </a:prstGeom>
          <a:noFill/>
          <a:ln>
            <a:solidFill>
              <a:srgbClr val="3560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38</a:t>
            </a:r>
          </a:p>
        </p:txBody>
      </p:sp>
      <p:cxnSp>
        <p:nvCxnSpPr>
          <p:cNvPr id="41" name="Conector reto 40"/>
          <p:cNvCxnSpPr>
            <a:endCxn id="40" idx="1"/>
          </p:cNvCxnSpPr>
          <p:nvPr/>
        </p:nvCxnSpPr>
        <p:spPr>
          <a:xfrm>
            <a:off x="2028820" y="4337421"/>
            <a:ext cx="170851" cy="189816"/>
          </a:xfrm>
          <a:prstGeom prst="line">
            <a:avLst/>
          </a:prstGeom>
          <a:ln>
            <a:solidFill>
              <a:srgbClr val="3560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lipse 28"/>
          <p:cNvSpPr/>
          <p:nvPr/>
        </p:nvSpPr>
        <p:spPr>
          <a:xfrm>
            <a:off x="6876256" y="184482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32" name="Elipse 31"/>
          <p:cNvSpPr/>
          <p:nvPr/>
        </p:nvSpPr>
        <p:spPr>
          <a:xfrm>
            <a:off x="6228184" y="2471630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33" name="Elipse 32"/>
          <p:cNvSpPr/>
          <p:nvPr/>
        </p:nvSpPr>
        <p:spPr>
          <a:xfrm>
            <a:off x="7524328" y="2488113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70</a:t>
            </a:r>
          </a:p>
        </p:txBody>
      </p:sp>
      <p:sp>
        <p:nvSpPr>
          <p:cNvPr id="34" name="Elipse 33"/>
          <p:cNvSpPr/>
          <p:nvPr/>
        </p:nvSpPr>
        <p:spPr>
          <a:xfrm>
            <a:off x="4947280" y="3747512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35" name="Elipse 34"/>
          <p:cNvSpPr/>
          <p:nvPr/>
        </p:nvSpPr>
        <p:spPr>
          <a:xfrm>
            <a:off x="8172400" y="3136185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80</a:t>
            </a:r>
          </a:p>
        </p:txBody>
      </p:sp>
      <p:sp>
        <p:nvSpPr>
          <p:cNvPr id="43" name="Elipse 42"/>
          <p:cNvSpPr/>
          <p:nvPr/>
        </p:nvSpPr>
        <p:spPr>
          <a:xfrm>
            <a:off x="4299208" y="439558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44" name="Elipse 43"/>
          <p:cNvSpPr/>
          <p:nvPr/>
        </p:nvSpPr>
        <p:spPr>
          <a:xfrm>
            <a:off x="6876256" y="3136185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45</a:t>
            </a:r>
          </a:p>
        </p:txBody>
      </p:sp>
      <p:cxnSp>
        <p:nvCxnSpPr>
          <p:cNvPr id="45" name="Conector reto 44"/>
          <p:cNvCxnSpPr>
            <a:stCxn id="29" idx="5"/>
            <a:endCxn id="33" idx="1"/>
          </p:cNvCxnSpPr>
          <p:nvPr/>
        </p:nvCxnSpPr>
        <p:spPr>
          <a:xfrm>
            <a:off x="7429420" y="2397988"/>
            <a:ext cx="189816" cy="185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to 45"/>
          <p:cNvCxnSpPr>
            <a:stCxn id="29" idx="3"/>
            <a:endCxn id="32" idx="7"/>
          </p:cNvCxnSpPr>
          <p:nvPr/>
        </p:nvCxnSpPr>
        <p:spPr>
          <a:xfrm flipH="1">
            <a:off x="6781348" y="2397988"/>
            <a:ext cx="189816" cy="168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to 47"/>
          <p:cNvCxnSpPr>
            <a:stCxn id="34" idx="3"/>
            <a:endCxn id="43" idx="7"/>
          </p:cNvCxnSpPr>
          <p:nvPr/>
        </p:nvCxnSpPr>
        <p:spPr>
          <a:xfrm flipH="1">
            <a:off x="4852372" y="4300676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to 49"/>
          <p:cNvCxnSpPr>
            <a:stCxn id="32" idx="5"/>
            <a:endCxn id="44" idx="1"/>
          </p:cNvCxnSpPr>
          <p:nvPr/>
        </p:nvCxnSpPr>
        <p:spPr>
          <a:xfrm>
            <a:off x="6781348" y="3024794"/>
            <a:ext cx="189816" cy="206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to 50"/>
          <p:cNvCxnSpPr>
            <a:stCxn id="33" idx="5"/>
            <a:endCxn id="35" idx="1"/>
          </p:cNvCxnSpPr>
          <p:nvPr/>
        </p:nvCxnSpPr>
        <p:spPr>
          <a:xfrm>
            <a:off x="8077492" y="3041277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Elipse 51"/>
          <p:cNvSpPr/>
          <p:nvPr/>
        </p:nvSpPr>
        <p:spPr>
          <a:xfrm>
            <a:off x="5580112" y="3119702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54" name="Elipse 53"/>
          <p:cNvSpPr/>
          <p:nvPr/>
        </p:nvSpPr>
        <p:spPr>
          <a:xfrm>
            <a:off x="6227461" y="3764269"/>
            <a:ext cx="648072" cy="648072"/>
          </a:xfrm>
          <a:prstGeom prst="ellipse">
            <a:avLst/>
          </a:prstGeom>
          <a:noFill/>
          <a:ln>
            <a:solidFill>
              <a:srgbClr val="3560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38</a:t>
            </a:r>
          </a:p>
        </p:txBody>
      </p:sp>
      <p:cxnSp>
        <p:nvCxnSpPr>
          <p:cNvPr id="55" name="Conector reto 54"/>
          <p:cNvCxnSpPr>
            <a:endCxn id="54" idx="1"/>
          </p:cNvCxnSpPr>
          <p:nvPr/>
        </p:nvCxnSpPr>
        <p:spPr>
          <a:xfrm>
            <a:off x="6151518" y="3669361"/>
            <a:ext cx="170851" cy="189816"/>
          </a:xfrm>
          <a:prstGeom prst="line">
            <a:avLst/>
          </a:prstGeom>
          <a:ln>
            <a:solidFill>
              <a:srgbClr val="3560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ta para a direita 3"/>
          <p:cNvSpPr/>
          <p:nvPr/>
        </p:nvSpPr>
        <p:spPr>
          <a:xfrm>
            <a:off x="4283968" y="3127943"/>
            <a:ext cx="771610" cy="332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reto 6"/>
          <p:cNvCxnSpPr>
            <a:stCxn id="32" idx="3"/>
            <a:endCxn id="52" idx="7"/>
          </p:cNvCxnSpPr>
          <p:nvPr/>
        </p:nvCxnSpPr>
        <p:spPr>
          <a:xfrm flipH="1">
            <a:off x="6133276" y="3024794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>
            <a:stCxn id="52" idx="3"/>
            <a:endCxn id="34" idx="7"/>
          </p:cNvCxnSpPr>
          <p:nvPr/>
        </p:nvCxnSpPr>
        <p:spPr>
          <a:xfrm flipH="1">
            <a:off x="5500444" y="3672866"/>
            <a:ext cx="174576" cy="1695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56948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dirty="0"/>
              <a:t>AVL: rotação dupla à direita – 2º passo</a:t>
            </a:r>
          </a:p>
        </p:txBody>
      </p:sp>
      <p:sp>
        <p:nvSpPr>
          <p:cNvPr id="49" name="CaixaDeTexto 48"/>
          <p:cNvSpPr txBox="1"/>
          <p:nvPr/>
        </p:nvSpPr>
        <p:spPr>
          <a:xfrm>
            <a:off x="3998796" y="1484784"/>
            <a:ext cx="2052228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solidFill>
                  <a:srgbClr val="FF0000"/>
                </a:solidFill>
              </a:rPr>
              <a:t>2º) Aplicar rotação simples à direita no nó 40. 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29" name="Elipse 28"/>
          <p:cNvSpPr/>
          <p:nvPr/>
        </p:nvSpPr>
        <p:spPr>
          <a:xfrm>
            <a:off x="2699792" y="1945586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32" name="Elipse 31"/>
          <p:cNvSpPr/>
          <p:nvPr/>
        </p:nvSpPr>
        <p:spPr>
          <a:xfrm>
            <a:off x="2051720" y="2572392"/>
            <a:ext cx="648072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33" name="Elipse 32"/>
          <p:cNvSpPr/>
          <p:nvPr/>
        </p:nvSpPr>
        <p:spPr>
          <a:xfrm>
            <a:off x="3347864" y="2588875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70</a:t>
            </a:r>
          </a:p>
        </p:txBody>
      </p:sp>
      <p:sp>
        <p:nvSpPr>
          <p:cNvPr id="34" name="Elipse 33"/>
          <p:cNvSpPr/>
          <p:nvPr/>
        </p:nvSpPr>
        <p:spPr>
          <a:xfrm>
            <a:off x="770816" y="384827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35" name="Elipse 34"/>
          <p:cNvSpPr/>
          <p:nvPr/>
        </p:nvSpPr>
        <p:spPr>
          <a:xfrm>
            <a:off x="3995936" y="3236947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80</a:t>
            </a:r>
          </a:p>
        </p:txBody>
      </p:sp>
      <p:sp>
        <p:nvSpPr>
          <p:cNvPr id="43" name="Elipse 42"/>
          <p:cNvSpPr/>
          <p:nvPr/>
        </p:nvSpPr>
        <p:spPr>
          <a:xfrm>
            <a:off x="122744" y="4496346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44" name="Elipse 43"/>
          <p:cNvSpPr/>
          <p:nvPr/>
        </p:nvSpPr>
        <p:spPr>
          <a:xfrm>
            <a:off x="2699792" y="3236947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45</a:t>
            </a:r>
          </a:p>
        </p:txBody>
      </p:sp>
      <p:cxnSp>
        <p:nvCxnSpPr>
          <p:cNvPr id="45" name="Conector reto 44"/>
          <p:cNvCxnSpPr>
            <a:stCxn id="29" idx="5"/>
            <a:endCxn id="33" idx="1"/>
          </p:cNvCxnSpPr>
          <p:nvPr/>
        </p:nvCxnSpPr>
        <p:spPr>
          <a:xfrm>
            <a:off x="3252956" y="2498750"/>
            <a:ext cx="189816" cy="185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to 45"/>
          <p:cNvCxnSpPr>
            <a:stCxn id="29" idx="3"/>
            <a:endCxn id="32" idx="7"/>
          </p:cNvCxnSpPr>
          <p:nvPr/>
        </p:nvCxnSpPr>
        <p:spPr>
          <a:xfrm flipH="1">
            <a:off x="2604884" y="2498750"/>
            <a:ext cx="189816" cy="168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to 47"/>
          <p:cNvCxnSpPr>
            <a:stCxn id="34" idx="3"/>
            <a:endCxn id="43" idx="7"/>
          </p:cNvCxnSpPr>
          <p:nvPr/>
        </p:nvCxnSpPr>
        <p:spPr>
          <a:xfrm flipH="1">
            <a:off x="675908" y="4401438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to 49"/>
          <p:cNvCxnSpPr>
            <a:stCxn id="32" idx="5"/>
            <a:endCxn id="44" idx="1"/>
          </p:cNvCxnSpPr>
          <p:nvPr/>
        </p:nvCxnSpPr>
        <p:spPr>
          <a:xfrm>
            <a:off x="2604884" y="3125556"/>
            <a:ext cx="189816" cy="206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to 50"/>
          <p:cNvCxnSpPr>
            <a:stCxn id="33" idx="5"/>
            <a:endCxn id="35" idx="1"/>
          </p:cNvCxnSpPr>
          <p:nvPr/>
        </p:nvCxnSpPr>
        <p:spPr>
          <a:xfrm>
            <a:off x="3901028" y="3142039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Elipse 51"/>
          <p:cNvSpPr/>
          <p:nvPr/>
        </p:nvSpPr>
        <p:spPr>
          <a:xfrm>
            <a:off x="1403648" y="322046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54" name="Elipse 53"/>
          <p:cNvSpPr/>
          <p:nvPr/>
        </p:nvSpPr>
        <p:spPr>
          <a:xfrm>
            <a:off x="2050997" y="3865031"/>
            <a:ext cx="648072" cy="648072"/>
          </a:xfrm>
          <a:prstGeom prst="ellipse">
            <a:avLst/>
          </a:prstGeom>
          <a:noFill/>
          <a:ln>
            <a:solidFill>
              <a:srgbClr val="3560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38</a:t>
            </a:r>
          </a:p>
        </p:txBody>
      </p:sp>
      <p:cxnSp>
        <p:nvCxnSpPr>
          <p:cNvPr id="55" name="Conector reto 54"/>
          <p:cNvCxnSpPr>
            <a:endCxn id="54" idx="1"/>
          </p:cNvCxnSpPr>
          <p:nvPr/>
        </p:nvCxnSpPr>
        <p:spPr>
          <a:xfrm>
            <a:off x="1975054" y="3770123"/>
            <a:ext cx="170851" cy="189816"/>
          </a:xfrm>
          <a:prstGeom prst="line">
            <a:avLst/>
          </a:prstGeom>
          <a:ln>
            <a:solidFill>
              <a:srgbClr val="3560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ta para a direita 3"/>
          <p:cNvSpPr/>
          <p:nvPr/>
        </p:nvSpPr>
        <p:spPr>
          <a:xfrm>
            <a:off x="4466848" y="2611113"/>
            <a:ext cx="771610" cy="332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reto 6"/>
          <p:cNvCxnSpPr>
            <a:stCxn id="32" idx="3"/>
            <a:endCxn id="52" idx="7"/>
          </p:cNvCxnSpPr>
          <p:nvPr/>
        </p:nvCxnSpPr>
        <p:spPr>
          <a:xfrm flipH="1">
            <a:off x="1956812" y="3125556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>
            <a:stCxn id="52" idx="3"/>
            <a:endCxn id="34" idx="7"/>
          </p:cNvCxnSpPr>
          <p:nvPr/>
        </p:nvCxnSpPr>
        <p:spPr>
          <a:xfrm flipH="1">
            <a:off x="1323980" y="3773628"/>
            <a:ext cx="174576" cy="1695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Elipse 46"/>
          <p:cNvSpPr/>
          <p:nvPr/>
        </p:nvSpPr>
        <p:spPr>
          <a:xfrm>
            <a:off x="6804248" y="1949778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53" name="Elipse 52"/>
          <p:cNvSpPr/>
          <p:nvPr/>
        </p:nvSpPr>
        <p:spPr>
          <a:xfrm>
            <a:off x="6804248" y="3236912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56" name="Elipse 55"/>
          <p:cNvSpPr/>
          <p:nvPr/>
        </p:nvSpPr>
        <p:spPr>
          <a:xfrm>
            <a:off x="7452320" y="2593067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70</a:t>
            </a:r>
          </a:p>
        </p:txBody>
      </p:sp>
      <p:sp>
        <p:nvSpPr>
          <p:cNvPr id="57" name="Elipse 56"/>
          <p:cNvSpPr/>
          <p:nvPr/>
        </p:nvSpPr>
        <p:spPr>
          <a:xfrm>
            <a:off x="5508104" y="322177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58" name="Elipse 57"/>
          <p:cNvSpPr/>
          <p:nvPr/>
        </p:nvSpPr>
        <p:spPr>
          <a:xfrm>
            <a:off x="8100392" y="3241139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80</a:t>
            </a:r>
          </a:p>
        </p:txBody>
      </p:sp>
      <p:sp>
        <p:nvSpPr>
          <p:cNvPr id="59" name="Elipse 58"/>
          <p:cNvSpPr/>
          <p:nvPr/>
        </p:nvSpPr>
        <p:spPr>
          <a:xfrm>
            <a:off x="7452320" y="3900020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45</a:t>
            </a:r>
          </a:p>
        </p:txBody>
      </p:sp>
      <p:cxnSp>
        <p:nvCxnSpPr>
          <p:cNvPr id="60" name="Conector reto 59"/>
          <p:cNvCxnSpPr>
            <a:stCxn id="47" idx="5"/>
            <a:endCxn id="56" idx="1"/>
          </p:cNvCxnSpPr>
          <p:nvPr/>
        </p:nvCxnSpPr>
        <p:spPr>
          <a:xfrm>
            <a:off x="7357412" y="2502942"/>
            <a:ext cx="189816" cy="185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to 61"/>
          <p:cNvCxnSpPr>
            <a:stCxn id="57" idx="3"/>
            <a:endCxn id="70" idx="7"/>
          </p:cNvCxnSpPr>
          <p:nvPr/>
        </p:nvCxnSpPr>
        <p:spPr>
          <a:xfrm flipH="1">
            <a:off x="5413196" y="3774938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to 62"/>
          <p:cNvCxnSpPr>
            <a:stCxn id="53" idx="5"/>
            <a:endCxn id="59" idx="1"/>
          </p:cNvCxnSpPr>
          <p:nvPr/>
        </p:nvCxnSpPr>
        <p:spPr>
          <a:xfrm>
            <a:off x="7357412" y="3790076"/>
            <a:ext cx="189816" cy="2048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to 63"/>
          <p:cNvCxnSpPr>
            <a:stCxn id="56" idx="5"/>
            <a:endCxn id="58" idx="1"/>
          </p:cNvCxnSpPr>
          <p:nvPr/>
        </p:nvCxnSpPr>
        <p:spPr>
          <a:xfrm>
            <a:off x="8005484" y="3146231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Elipse 64"/>
          <p:cNvSpPr/>
          <p:nvPr/>
        </p:nvSpPr>
        <p:spPr>
          <a:xfrm>
            <a:off x="6155453" y="2593658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66" name="Elipse 65"/>
          <p:cNvSpPr/>
          <p:nvPr/>
        </p:nvSpPr>
        <p:spPr>
          <a:xfrm>
            <a:off x="6155453" y="3884984"/>
            <a:ext cx="648072" cy="648072"/>
          </a:xfrm>
          <a:prstGeom prst="ellipse">
            <a:avLst/>
          </a:prstGeom>
          <a:noFill/>
          <a:ln>
            <a:solidFill>
              <a:srgbClr val="3560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38</a:t>
            </a:r>
          </a:p>
        </p:txBody>
      </p:sp>
      <p:cxnSp>
        <p:nvCxnSpPr>
          <p:cNvPr id="69" name="Conector reto 68"/>
          <p:cNvCxnSpPr>
            <a:stCxn id="65" idx="3"/>
            <a:endCxn id="57" idx="7"/>
          </p:cNvCxnSpPr>
          <p:nvPr/>
        </p:nvCxnSpPr>
        <p:spPr>
          <a:xfrm flipH="1">
            <a:off x="6061268" y="3146822"/>
            <a:ext cx="189093" cy="169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Elipse 69"/>
          <p:cNvSpPr/>
          <p:nvPr/>
        </p:nvSpPr>
        <p:spPr>
          <a:xfrm>
            <a:off x="4860032" y="3869846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20</a:t>
            </a:r>
          </a:p>
        </p:txBody>
      </p:sp>
      <p:cxnSp>
        <p:nvCxnSpPr>
          <p:cNvPr id="8" name="Conector reto 7"/>
          <p:cNvCxnSpPr>
            <a:stCxn id="53" idx="3"/>
            <a:endCxn id="66" idx="7"/>
          </p:cNvCxnSpPr>
          <p:nvPr/>
        </p:nvCxnSpPr>
        <p:spPr>
          <a:xfrm flipH="1">
            <a:off x="6708617" y="3790076"/>
            <a:ext cx="190539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>
            <a:stCxn id="47" idx="3"/>
            <a:endCxn id="65" idx="7"/>
          </p:cNvCxnSpPr>
          <p:nvPr/>
        </p:nvCxnSpPr>
        <p:spPr>
          <a:xfrm flipH="1">
            <a:off x="6708617" y="2502942"/>
            <a:ext cx="190539" cy="185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>
            <a:stCxn id="65" idx="5"/>
            <a:endCxn id="53" idx="1"/>
          </p:cNvCxnSpPr>
          <p:nvPr/>
        </p:nvCxnSpPr>
        <p:spPr>
          <a:xfrm>
            <a:off x="6708617" y="3146822"/>
            <a:ext cx="190539" cy="1849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6446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AVL: conceitos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Árvore de busca binária balanceada</a:t>
            </a:r>
          </a:p>
          <a:p>
            <a:pPr lvl="1" algn="just"/>
            <a:endParaRPr lang="pt-BR" dirty="0"/>
          </a:p>
          <a:p>
            <a:pPr lvl="1" algn="just"/>
            <a:r>
              <a:rPr lang="pt-BR" dirty="0"/>
              <a:t>Garantir complexidade de busca, inserção e </a:t>
            </a:r>
            <a:r>
              <a:rPr lang="pt-BR" dirty="0" err="1"/>
              <a:t>e</a:t>
            </a:r>
            <a:r>
              <a:rPr lang="pt-BR" dirty="0"/>
              <a:t> remoção em O(log n);</a:t>
            </a:r>
          </a:p>
          <a:p>
            <a:pPr lvl="1" algn="just"/>
            <a:endParaRPr lang="pt-BR" dirty="0"/>
          </a:p>
          <a:p>
            <a:pPr lvl="1" algn="just"/>
            <a:r>
              <a:rPr lang="pt-BR" dirty="0"/>
              <a:t>Para qualquer nó da árvore, as alturas das </a:t>
            </a:r>
            <a:r>
              <a:rPr lang="pt-BR" dirty="0" err="1"/>
              <a:t>sub-árvores</a:t>
            </a:r>
            <a:r>
              <a:rPr lang="pt-BR" dirty="0"/>
              <a:t> esquerda e direita diferem no máximo de 1 unidade</a:t>
            </a:r>
            <a:r>
              <a:rPr lang="pt-BR"/>
              <a:t>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05524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 fontScale="90000"/>
          </a:bodyPr>
          <a:lstStyle/>
          <a:p>
            <a:pPr algn="l"/>
            <a:r>
              <a:rPr lang="pt-BR" dirty="0"/>
              <a:t>AVL: rotação dupla à direita – resultado</a:t>
            </a:r>
          </a:p>
        </p:txBody>
      </p:sp>
      <p:sp>
        <p:nvSpPr>
          <p:cNvPr id="47" name="Elipse 46"/>
          <p:cNvSpPr/>
          <p:nvPr/>
        </p:nvSpPr>
        <p:spPr>
          <a:xfrm>
            <a:off x="2627784" y="1772816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53" name="Elipse 52"/>
          <p:cNvSpPr/>
          <p:nvPr/>
        </p:nvSpPr>
        <p:spPr>
          <a:xfrm>
            <a:off x="2627784" y="3059950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56" name="Elipse 55"/>
          <p:cNvSpPr/>
          <p:nvPr/>
        </p:nvSpPr>
        <p:spPr>
          <a:xfrm>
            <a:off x="3275856" y="2416105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70</a:t>
            </a:r>
          </a:p>
        </p:txBody>
      </p:sp>
      <p:sp>
        <p:nvSpPr>
          <p:cNvPr id="57" name="Elipse 56"/>
          <p:cNvSpPr/>
          <p:nvPr/>
        </p:nvSpPr>
        <p:spPr>
          <a:xfrm>
            <a:off x="1331640" y="3044812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58" name="Elipse 57"/>
          <p:cNvSpPr/>
          <p:nvPr/>
        </p:nvSpPr>
        <p:spPr>
          <a:xfrm>
            <a:off x="3923928" y="3064177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80</a:t>
            </a:r>
          </a:p>
        </p:txBody>
      </p:sp>
      <p:sp>
        <p:nvSpPr>
          <p:cNvPr id="59" name="Elipse 58"/>
          <p:cNvSpPr/>
          <p:nvPr/>
        </p:nvSpPr>
        <p:spPr>
          <a:xfrm>
            <a:off x="3275856" y="3723058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45</a:t>
            </a:r>
          </a:p>
        </p:txBody>
      </p:sp>
      <p:cxnSp>
        <p:nvCxnSpPr>
          <p:cNvPr id="60" name="Conector reto 59"/>
          <p:cNvCxnSpPr>
            <a:stCxn id="47" idx="5"/>
            <a:endCxn id="56" idx="1"/>
          </p:cNvCxnSpPr>
          <p:nvPr/>
        </p:nvCxnSpPr>
        <p:spPr>
          <a:xfrm>
            <a:off x="3180948" y="2325980"/>
            <a:ext cx="189816" cy="185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to 61"/>
          <p:cNvCxnSpPr>
            <a:stCxn id="57" idx="3"/>
            <a:endCxn id="70" idx="7"/>
          </p:cNvCxnSpPr>
          <p:nvPr/>
        </p:nvCxnSpPr>
        <p:spPr>
          <a:xfrm flipH="1">
            <a:off x="1236732" y="3597976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to 62"/>
          <p:cNvCxnSpPr>
            <a:stCxn id="53" idx="5"/>
            <a:endCxn id="59" idx="1"/>
          </p:cNvCxnSpPr>
          <p:nvPr/>
        </p:nvCxnSpPr>
        <p:spPr>
          <a:xfrm>
            <a:off x="3180948" y="3613114"/>
            <a:ext cx="189816" cy="2048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to 63"/>
          <p:cNvCxnSpPr>
            <a:stCxn id="56" idx="5"/>
            <a:endCxn id="58" idx="1"/>
          </p:cNvCxnSpPr>
          <p:nvPr/>
        </p:nvCxnSpPr>
        <p:spPr>
          <a:xfrm>
            <a:off x="3829020" y="2969269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Elipse 64"/>
          <p:cNvSpPr/>
          <p:nvPr/>
        </p:nvSpPr>
        <p:spPr>
          <a:xfrm>
            <a:off x="1978989" y="2416696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66" name="Elipse 65"/>
          <p:cNvSpPr/>
          <p:nvPr/>
        </p:nvSpPr>
        <p:spPr>
          <a:xfrm>
            <a:off x="1978989" y="3708022"/>
            <a:ext cx="648072" cy="648072"/>
          </a:xfrm>
          <a:prstGeom prst="ellipse">
            <a:avLst/>
          </a:prstGeom>
          <a:noFill/>
          <a:ln>
            <a:solidFill>
              <a:srgbClr val="3560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38</a:t>
            </a:r>
          </a:p>
        </p:txBody>
      </p:sp>
      <p:cxnSp>
        <p:nvCxnSpPr>
          <p:cNvPr id="69" name="Conector reto 68"/>
          <p:cNvCxnSpPr>
            <a:stCxn id="65" idx="3"/>
            <a:endCxn id="57" idx="7"/>
          </p:cNvCxnSpPr>
          <p:nvPr/>
        </p:nvCxnSpPr>
        <p:spPr>
          <a:xfrm flipH="1">
            <a:off x="1884804" y="2969860"/>
            <a:ext cx="189093" cy="169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Elipse 69"/>
          <p:cNvSpPr/>
          <p:nvPr/>
        </p:nvSpPr>
        <p:spPr>
          <a:xfrm>
            <a:off x="683568" y="369288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20</a:t>
            </a:r>
          </a:p>
        </p:txBody>
      </p:sp>
      <p:cxnSp>
        <p:nvCxnSpPr>
          <p:cNvPr id="8" name="Conector reto 7"/>
          <p:cNvCxnSpPr>
            <a:stCxn id="53" idx="3"/>
            <a:endCxn id="66" idx="7"/>
          </p:cNvCxnSpPr>
          <p:nvPr/>
        </p:nvCxnSpPr>
        <p:spPr>
          <a:xfrm flipH="1">
            <a:off x="2532153" y="3613114"/>
            <a:ext cx="190539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>
            <a:stCxn id="47" idx="3"/>
            <a:endCxn id="65" idx="7"/>
          </p:cNvCxnSpPr>
          <p:nvPr/>
        </p:nvCxnSpPr>
        <p:spPr>
          <a:xfrm flipH="1">
            <a:off x="2532153" y="2325980"/>
            <a:ext cx="190539" cy="185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>
            <a:stCxn id="65" idx="5"/>
            <a:endCxn id="53" idx="1"/>
          </p:cNvCxnSpPr>
          <p:nvPr/>
        </p:nvCxnSpPr>
        <p:spPr>
          <a:xfrm>
            <a:off x="2532153" y="2969860"/>
            <a:ext cx="190539" cy="1849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CaixaDeTexto 73"/>
          <p:cNvSpPr txBox="1"/>
          <p:nvPr/>
        </p:nvSpPr>
        <p:spPr>
          <a:xfrm>
            <a:off x="1377360" y="2525430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35608A"/>
                </a:solidFill>
              </a:rPr>
              <a:t>h</a:t>
            </a:r>
            <a:r>
              <a:rPr lang="pt-BR" sz="1600" baseline="-25000" dirty="0" err="1">
                <a:solidFill>
                  <a:srgbClr val="35608A"/>
                </a:solidFill>
              </a:rPr>
              <a:t>e</a:t>
            </a:r>
            <a:r>
              <a:rPr lang="pt-BR" sz="1600" dirty="0">
                <a:solidFill>
                  <a:srgbClr val="35608A"/>
                </a:solidFill>
              </a:rPr>
              <a:t> = 2</a:t>
            </a:r>
          </a:p>
        </p:txBody>
      </p:sp>
      <p:sp>
        <p:nvSpPr>
          <p:cNvPr id="75" name="CaixaDeTexto 74"/>
          <p:cNvSpPr txBox="1"/>
          <p:nvPr/>
        </p:nvSpPr>
        <p:spPr>
          <a:xfrm>
            <a:off x="2578596" y="2519184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35608A"/>
                </a:solidFill>
              </a:rPr>
              <a:t>h</a:t>
            </a:r>
            <a:r>
              <a:rPr lang="pt-BR" sz="1600" baseline="-25000" dirty="0" err="1">
                <a:solidFill>
                  <a:srgbClr val="35608A"/>
                </a:solidFill>
              </a:rPr>
              <a:t>d</a:t>
            </a:r>
            <a:r>
              <a:rPr lang="pt-BR" sz="1600" dirty="0">
                <a:solidFill>
                  <a:srgbClr val="35608A"/>
                </a:solidFill>
              </a:rPr>
              <a:t> = 2</a:t>
            </a:r>
          </a:p>
        </p:txBody>
      </p:sp>
      <p:sp>
        <p:nvSpPr>
          <p:cNvPr id="76" name="CaixaDeTexto 75"/>
          <p:cNvSpPr txBox="1"/>
          <p:nvPr/>
        </p:nvSpPr>
        <p:spPr>
          <a:xfrm>
            <a:off x="2010192" y="1892598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35608A"/>
                </a:solidFill>
              </a:rPr>
              <a:t>h</a:t>
            </a:r>
            <a:r>
              <a:rPr lang="pt-BR" sz="1600" baseline="-25000" dirty="0" err="1">
                <a:solidFill>
                  <a:srgbClr val="35608A"/>
                </a:solidFill>
              </a:rPr>
              <a:t>e</a:t>
            </a:r>
            <a:r>
              <a:rPr lang="pt-BR" sz="1600" dirty="0">
                <a:solidFill>
                  <a:srgbClr val="35608A"/>
                </a:solidFill>
              </a:rPr>
              <a:t> = 3</a:t>
            </a:r>
          </a:p>
        </p:txBody>
      </p:sp>
      <p:sp>
        <p:nvSpPr>
          <p:cNvPr id="77" name="CaixaDeTexto 76"/>
          <p:cNvSpPr txBox="1"/>
          <p:nvPr/>
        </p:nvSpPr>
        <p:spPr>
          <a:xfrm>
            <a:off x="3211428" y="1886352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385D8A"/>
                </a:solidFill>
              </a:rPr>
              <a:t>h</a:t>
            </a:r>
            <a:r>
              <a:rPr lang="pt-BR" sz="1600" baseline="-25000" dirty="0" err="1">
                <a:solidFill>
                  <a:srgbClr val="385D8A"/>
                </a:solidFill>
              </a:rPr>
              <a:t>d</a:t>
            </a:r>
            <a:r>
              <a:rPr lang="pt-BR" sz="1600" dirty="0">
                <a:solidFill>
                  <a:srgbClr val="385D8A"/>
                </a:solidFill>
              </a:rPr>
              <a:t> = 2</a:t>
            </a:r>
          </a:p>
        </p:txBody>
      </p:sp>
      <p:sp>
        <p:nvSpPr>
          <p:cNvPr id="61" name="CaixaDeTexto 60"/>
          <p:cNvSpPr txBox="1"/>
          <p:nvPr/>
        </p:nvSpPr>
        <p:spPr>
          <a:xfrm>
            <a:off x="5306828" y="1844824"/>
            <a:ext cx="3081596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solidFill>
                  <a:srgbClr val="FF0000"/>
                </a:solidFill>
              </a:rPr>
              <a:t>E resolveu os desbalanceamentos?</a:t>
            </a:r>
          </a:p>
          <a:p>
            <a:pPr algn="just"/>
            <a:r>
              <a:rPr lang="pt-BR" dirty="0">
                <a:solidFill>
                  <a:srgbClr val="FF0000"/>
                </a:solidFill>
              </a:rPr>
              <a:t>Sim, todas as diferenças de alturas agora são menores que 2. 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67" name="CaixaDeTexto 66"/>
          <p:cNvSpPr txBox="1"/>
          <p:nvPr/>
        </p:nvSpPr>
        <p:spPr>
          <a:xfrm>
            <a:off x="1426472" y="4869160"/>
            <a:ext cx="33696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t-BR" dirty="0"/>
              <a:t>Continua uma árvore de pesquisa binária? </a:t>
            </a:r>
          </a:p>
          <a:p>
            <a:pPr marL="274638" lvl="1"/>
            <a:r>
              <a:rPr lang="pt-BR" dirty="0"/>
              <a:t>Sim. Percurso “em ordem”:</a:t>
            </a:r>
            <a:br>
              <a:rPr lang="pt-BR" dirty="0"/>
            </a:br>
            <a:r>
              <a:rPr lang="pt-BR" b="1" dirty="0"/>
              <a:t>20  30  35 38  40  45  50  70 80</a:t>
            </a:r>
          </a:p>
        </p:txBody>
      </p:sp>
    </p:spTree>
    <p:extLst>
      <p:ext uri="{BB962C8B-B14F-4D97-AF65-F5344CB8AC3E}">
        <p14:creationId xmlns:p14="http://schemas.microsoft.com/office/powerpoint/2010/main" val="1987256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5" grpId="0"/>
      <p:bldP spid="76" grpId="0"/>
      <p:bldP spid="77" grpId="0"/>
      <p:bldP spid="61" grpId="0" animBg="1"/>
      <p:bldP spid="6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/>
              <a:t>AVL: rotação dupla à esquerda</a:t>
            </a:r>
          </a:p>
        </p:txBody>
      </p:sp>
      <p:sp>
        <p:nvSpPr>
          <p:cNvPr id="29" name="Elipse 28"/>
          <p:cNvSpPr/>
          <p:nvPr/>
        </p:nvSpPr>
        <p:spPr>
          <a:xfrm>
            <a:off x="2051720" y="3234242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30" name="Elipse 29"/>
          <p:cNvSpPr/>
          <p:nvPr/>
        </p:nvSpPr>
        <p:spPr>
          <a:xfrm>
            <a:off x="1403648" y="3861048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31" name="Elipse 30"/>
          <p:cNvSpPr/>
          <p:nvPr/>
        </p:nvSpPr>
        <p:spPr>
          <a:xfrm>
            <a:off x="2699792" y="3877531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70</a:t>
            </a:r>
          </a:p>
        </p:txBody>
      </p:sp>
      <p:sp>
        <p:nvSpPr>
          <p:cNvPr id="38" name="Elipse 37"/>
          <p:cNvSpPr/>
          <p:nvPr/>
        </p:nvSpPr>
        <p:spPr>
          <a:xfrm>
            <a:off x="755576" y="4509120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40" name="Elipse 39"/>
          <p:cNvSpPr/>
          <p:nvPr/>
        </p:nvSpPr>
        <p:spPr>
          <a:xfrm>
            <a:off x="3347864" y="4525603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80</a:t>
            </a:r>
          </a:p>
        </p:txBody>
      </p:sp>
      <p:sp>
        <p:nvSpPr>
          <p:cNvPr id="43" name="Elipse 42"/>
          <p:cNvSpPr/>
          <p:nvPr/>
        </p:nvSpPr>
        <p:spPr>
          <a:xfrm>
            <a:off x="3995936" y="5173675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90</a:t>
            </a:r>
          </a:p>
        </p:txBody>
      </p:sp>
      <p:sp>
        <p:nvSpPr>
          <p:cNvPr id="48" name="Elipse 47"/>
          <p:cNvSpPr/>
          <p:nvPr/>
        </p:nvSpPr>
        <p:spPr>
          <a:xfrm>
            <a:off x="2051720" y="4525603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60</a:t>
            </a:r>
          </a:p>
        </p:txBody>
      </p:sp>
      <p:cxnSp>
        <p:nvCxnSpPr>
          <p:cNvPr id="49" name="Conector reto 48"/>
          <p:cNvCxnSpPr>
            <a:stCxn id="29" idx="5"/>
            <a:endCxn id="31" idx="1"/>
          </p:cNvCxnSpPr>
          <p:nvPr/>
        </p:nvCxnSpPr>
        <p:spPr>
          <a:xfrm>
            <a:off x="2604884" y="3787406"/>
            <a:ext cx="189816" cy="185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to 49"/>
          <p:cNvCxnSpPr>
            <a:stCxn id="29" idx="3"/>
            <a:endCxn id="30" idx="7"/>
          </p:cNvCxnSpPr>
          <p:nvPr/>
        </p:nvCxnSpPr>
        <p:spPr>
          <a:xfrm flipH="1">
            <a:off x="1956812" y="3787406"/>
            <a:ext cx="189816" cy="168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to 50"/>
          <p:cNvCxnSpPr>
            <a:stCxn id="30" idx="3"/>
            <a:endCxn id="38" idx="7"/>
          </p:cNvCxnSpPr>
          <p:nvPr/>
        </p:nvCxnSpPr>
        <p:spPr>
          <a:xfrm flipH="1">
            <a:off x="1308740" y="4414212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to 53"/>
          <p:cNvCxnSpPr>
            <a:stCxn id="31" idx="5"/>
            <a:endCxn id="40" idx="1"/>
          </p:cNvCxnSpPr>
          <p:nvPr/>
        </p:nvCxnSpPr>
        <p:spPr>
          <a:xfrm>
            <a:off x="3252956" y="4430695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Elipse 54"/>
          <p:cNvSpPr/>
          <p:nvPr/>
        </p:nvSpPr>
        <p:spPr>
          <a:xfrm>
            <a:off x="2051720" y="5805264"/>
            <a:ext cx="648072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rgbClr val="FF0000"/>
                </a:solidFill>
              </a:rPr>
              <a:t>73</a:t>
            </a:r>
          </a:p>
        </p:txBody>
      </p:sp>
      <p:cxnSp>
        <p:nvCxnSpPr>
          <p:cNvPr id="56" name="Conector reto 55"/>
          <p:cNvCxnSpPr>
            <a:stCxn id="66" idx="3"/>
            <a:endCxn id="55" idx="7"/>
          </p:cNvCxnSpPr>
          <p:nvPr/>
        </p:nvCxnSpPr>
        <p:spPr>
          <a:xfrm flipH="1">
            <a:off x="2604884" y="5710356"/>
            <a:ext cx="189816" cy="1898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Elipse 65"/>
          <p:cNvSpPr/>
          <p:nvPr/>
        </p:nvSpPr>
        <p:spPr>
          <a:xfrm>
            <a:off x="2699792" y="5157192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75</a:t>
            </a:r>
          </a:p>
        </p:txBody>
      </p:sp>
      <p:cxnSp>
        <p:nvCxnSpPr>
          <p:cNvPr id="5" name="Conector reto 4"/>
          <p:cNvCxnSpPr>
            <a:stCxn id="31" idx="3"/>
            <a:endCxn id="48" idx="7"/>
          </p:cNvCxnSpPr>
          <p:nvPr/>
        </p:nvCxnSpPr>
        <p:spPr>
          <a:xfrm flipH="1">
            <a:off x="2604884" y="4430695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>
            <a:stCxn id="40" idx="3"/>
            <a:endCxn id="66" idx="7"/>
          </p:cNvCxnSpPr>
          <p:nvPr/>
        </p:nvCxnSpPr>
        <p:spPr>
          <a:xfrm flipH="1">
            <a:off x="3252956" y="5078767"/>
            <a:ext cx="189816" cy="173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>
            <a:stCxn id="40" idx="5"/>
            <a:endCxn id="43" idx="1"/>
          </p:cNvCxnSpPr>
          <p:nvPr/>
        </p:nvCxnSpPr>
        <p:spPr>
          <a:xfrm>
            <a:off x="3901028" y="5078767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aixaDeTexto 67"/>
          <p:cNvSpPr txBox="1"/>
          <p:nvPr/>
        </p:nvSpPr>
        <p:spPr>
          <a:xfrm>
            <a:off x="5436096" y="3234242"/>
            <a:ext cx="2736304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pt-BR" dirty="0">
                <a:solidFill>
                  <a:srgbClr val="FF0000"/>
                </a:solidFill>
              </a:rPr>
              <a:t>Essa rotação é simétrica à rotação dupla à direita que acabou de ser vista. 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69" name="CaixaDeTexto 68"/>
          <p:cNvSpPr txBox="1"/>
          <p:nvPr/>
        </p:nvSpPr>
        <p:spPr>
          <a:xfrm>
            <a:off x="5436096" y="4626201"/>
            <a:ext cx="2736304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pt-BR" dirty="0">
                <a:solidFill>
                  <a:srgbClr val="FF0000"/>
                </a:solidFill>
              </a:rPr>
              <a:t>Verifique você mesmo o que acontece quando é inserido um novo nó com valor 73 na árvore binária de busca desenhada. 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611560" y="1772816"/>
            <a:ext cx="72580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t-BR" sz="2800" dirty="0"/>
              <a:t>Também chamada de rotação RL (</a:t>
            </a:r>
            <a:r>
              <a:rPr lang="pt-BR" sz="2800" dirty="0" err="1"/>
              <a:t>Right-Left</a:t>
            </a:r>
            <a:r>
              <a:rPr lang="pt-BR" sz="2800" dirty="0"/>
              <a:t>) ou Rotação dupla esquerda.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3146039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/>
              <a:t>AVL: implementação - estrutura</a:t>
            </a:r>
          </a:p>
        </p:txBody>
      </p:sp>
      <p:sp>
        <p:nvSpPr>
          <p:cNvPr id="45" name="CaixaDeTexto 44"/>
          <p:cNvSpPr txBox="1"/>
          <p:nvPr/>
        </p:nvSpPr>
        <p:spPr>
          <a:xfrm>
            <a:off x="588660" y="1665674"/>
            <a:ext cx="7727756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400" dirty="0"/>
              <a:t>Criar um campo </a:t>
            </a:r>
            <a:r>
              <a:rPr lang="pt-BR" sz="2400" b="1" dirty="0" err="1"/>
              <a:t>balanco</a:t>
            </a:r>
            <a:r>
              <a:rPr lang="pt-BR" sz="2400" dirty="0"/>
              <a:t> em cada um dos nós;</a:t>
            </a:r>
          </a:p>
          <a:p>
            <a:r>
              <a:rPr lang="pt-BR" sz="2000" i="1" dirty="0"/>
              <a:t>	</a:t>
            </a:r>
            <a:r>
              <a:rPr lang="pt-BR" sz="2000" i="1" dirty="0" err="1"/>
              <a:t>typedef</a:t>
            </a:r>
            <a:r>
              <a:rPr lang="pt-BR" sz="2000" i="1" dirty="0"/>
              <a:t> </a:t>
            </a:r>
            <a:r>
              <a:rPr lang="pt-BR" sz="2000" i="1" dirty="0" err="1"/>
              <a:t>struct</a:t>
            </a:r>
            <a:r>
              <a:rPr lang="pt-BR" sz="2000" i="1" dirty="0"/>
              <a:t> no{</a:t>
            </a:r>
          </a:p>
          <a:p>
            <a:r>
              <a:rPr lang="pt-BR" sz="2000" i="1" dirty="0"/>
              <a:t>                                                 </a:t>
            </a:r>
            <a:r>
              <a:rPr lang="pt-BR" sz="2000" i="1" dirty="0" err="1"/>
              <a:t>P_no</a:t>
            </a:r>
            <a:r>
              <a:rPr lang="pt-BR" sz="2000" i="1" dirty="0"/>
              <a:t> </a:t>
            </a:r>
            <a:r>
              <a:rPr lang="pt-BR" sz="2000" i="1" dirty="0" err="1"/>
              <a:t>esq</a:t>
            </a:r>
            <a:r>
              <a:rPr lang="pt-BR" sz="2000" i="1" dirty="0"/>
              <a:t>;</a:t>
            </a:r>
          </a:p>
          <a:p>
            <a:r>
              <a:rPr lang="pt-BR" sz="2000" i="1" dirty="0"/>
              <a:t>                                                 </a:t>
            </a:r>
            <a:r>
              <a:rPr lang="pt-BR" sz="2000" i="1" dirty="0" err="1"/>
              <a:t>P_no</a:t>
            </a:r>
            <a:r>
              <a:rPr lang="pt-BR" sz="2000" i="1" dirty="0"/>
              <a:t> </a:t>
            </a:r>
            <a:r>
              <a:rPr lang="pt-BR" sz="2000" i="1" dirty="0" err="1"/>
              <a:t>dir</a:t>
            </a:r>
            <a:r>
              <a:rPr lang="pt-BR" sz="2000" i="1" dirty="0"/>
              <a:t>;</a:t>
            </a:r>
          </a:p>
          <a:p>
            <a:r>
              <a:rPr lang="pt-BR" sz="2000" i="1" dirty="0"/>
              <a:t>                                                 </a:t>
            </a:r>
            <a:r>
              <a:rPr lang="pt-BR" sz="2000" i="1" dirty="0" err="1"/>
              <a:t>int</a:t>
            </a:r>
            <a:r>
              <a:rPr lang="pt-BR" sz="2000" i="1" dirty="0"/>
              <a:t> valor;</a:t>
            </a:r>
          </a:p>
          <a:p>
            <a:r>
              <a:rPr lang="pt-BR" sz="2000" i="1" dirty="0"/>
              <a:t>                                                 </a:t>
            </a:r>
            <a:r>
              <a:rPr lang="pt-BR" sz="2000" i="1" dirty="0" err="1"/>
              <a:t>int</a:t>
            </a:r>
            <a:r>
              <a:rPr lang="pt-BR" sz="2000" i="1" dirty="0"/>
              <a:t> </a:t>
            </a:r>
            <a:r>
              <a:rPr lang="pt-BR" sz="2000" i="1" dirty="0" err="1"/>
              <a:t>balanco</a:t>
            </a:r>
            <a:r>
              <a:rPr lang="pt-BR" sz="2000" i="1" dirty="0"/>
              <a:t>;</a:t>
            </a:r>
          </a:p>
          <a:p>
            <a:r>
              <a:rPr lang="pt-BR" sz="2000" i="1" dirty="0"/>
              <a:t>                                                }</a:t>
            </a:r>
            <a:r>
              <a:rPr lang="pt-BR" sz="2000" i="1" dirty="0" err="1"/>
              <a:t>T_no</a:t>
            </a:r>
            <a:r>
              <a:rPr lang="pt-BR" sz="2000" i="1" dirty="0"/>
              <a:t>, *</a:t>
            </a:r>
            <a:r>
              <a:rPr lang="pt-BR" sz="2000" i="1" dirty="0" err="1"/>
              <a:t>P_no</a:t>
            </a:r>
            <a:r>
              <a:rPr lang="pt-BR" sz="2000" i="1" dirty="0"/>
              <a:t>, **</a:t>
            </a:r>
            <a:r>
              <a:rPr lang="pt-BR" sz="2000" i="1" dirty="0" err="1"/>
              <a:t>PP_no</a:t>
            </a:r>
            <a:r>
              <a:rPr lang="pt-BR" sz="2000" i="1" dirty="0"/>
              <a:t>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20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2400" dirty="0"/>
              <a:t>Essa variável </a:t>
            </a:r>
            <a:r>
              <a:rPr lang="pt-BR" sz="2400" b="1" dirty="0" err="1"/>
              <a:t>balanco</a:t>
            </a:r>
            <a:r>
              <a:rPr lang="pt-BR" sz="2400" dirty="0"/>
              <a:t> na realidade representará para nós o equivalente a seguinte fórmula:</a:t>
            </a:r>
          </a:p>
          <a:p>
            <a:pPr algn="ctr">
              <a:spcBef>
                <a:spcPts val="1200"/>
              </a:spcBef>
            </a:pPr>
            <a:r>
              <a:rPr lang="pt-BR" sz="2400" b="1" dirty="0" err="1"/>
              <a:t>balanco</a:t>
            </a:r>
            <a:r>
              <a:rPr lang="pt-BR" sz="2400" b="1" dirty="0"/>
              <a:t>(v) = </a:t>
            </a:r>
            <a:r>
              <a:rPr lang="pt-BR" sz="2400" b="1" dirty="0" err="1"/>
              <a:t>h</a:t>
            </a:r>
            <a:r>
              <a:rPr lang="pt-BR" sz="2400" b="1" baseline="-25000" dirty="0" err="1"/>
              <a:t>d</a:t>
            </a:r>
            <a:r>
              <a:rPr lang="pt-BR" sz="2400" b="1" dirty="0"/>
              <a:t>(v) – </a:t>
            </a:r>
            <a:r>
              <a:rPr lang="pt-BR" sz="2400" b="1" dirty="0" err="1"/>
              <a:t>h</a:t>
            </a:r>
            <a:r>
              <a:rPr lang="pt-BR" sz="2400" b="1" baseline="-25000" dirty="0" err="1"/>
              <a:t>e</a:t>
            </a:r>
            <a:r>
              <a:rPr lang="pt-BR" sz="2400" b="1" dirty="0"/>
              <a:t>(v);</a:t>
            </a:r>
          </a:p>
          <a:p>
            <a:pPr marL="342900" indent="-342900">
              <a:spcBef>
                <a:spcPts val="3000"/>
              </a:spcBef>
              <a:buFont typeface="Arial" pitchFamily="34" charset="0"/>
              <a:buChar char="•"/>
            </a:pP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5221403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AVL: variável balanço - significado</a:t>
            </a:r>
          </a:p>
        </p:txBody>
      </p:sp>
      <p:sp>
        <p:nvSpPr>
          <p:cNvPr id="45" name="CaixaDeTexto 44"/>
          <p:cNvSpPr txBox="1"/>
          <p:nvPr/>
        </p:nvSpPr>
        <p:spPr>
          <a:xfrm>
            <a:off x="588660" y="1665674"/>
            <a:ext cx="787177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buFont typeface="Wingdings" pitchFamily="2" charset="2"/>
              <a:buChar char="Ø"/>
            </a:pPr>
            <a:r>
              <a:rPr lang="pt-BR" sz="2400" dirty="0"/>
              <a:t>Na prática, não se calculará o valor da variável </a:t>
            </a:r>
            <a:r>
              <a:rPr lang="pt-BR" sz="2400" b="1" dirty="0" err="1"/>
              <a:t>balanco</a:t>
            </a:r>
            <a:r>
              <a:rPr lang="pt-BR" sz="2400" b="1" dirty="0"/>
              <a:t> </a:t>
            </a:r>
            <a:r>
              <a:rPr lang="pt-BR" sz="2400" dirty="0"/>
              <a:t>por meio dessa fórmula, mas sim por meio dos valores armazenados em outras variáveis </a:t>
            </a:r>
            <a:r>
              <a:rPr lang="pt-BR" sz="2400" b="1" dirty="0" err="1"/>
              <a:t>balanco</a:t>
            </a:r>
            <a:r>
              <a:rPr lang="pt-BR" sz="2400" dirty="0"/>
              <a:t> dos filhos de um determinado nó. </a:t>
            </a:r>
          </a:p>
          <a:p>
            <a:pPr marL="342900" indent="-342900" algn="just">
              <a:spcBef>
                <a:spcPts val="600"/>
              </a:spcBef>
              <a:buFont typeface="Wingdings" pitchFamily="2" charset="2"/>
              <a:buChar char="Ø"/>
            </a:pPr>
            <a:r>
              <a:rPr lang="pt-BR" sz="2400" dirty="0"/>
              <a:t>Mas a fórmula serve para expressar o significado do valor armazenado na variável balanço:</a:t>
            </a:r>
          </a:p>
          <a:p>
            <a:pPr marL="800100" lvl="1" indent="-342900" algn="just">
              <a:spcBef>
                <a:spcPts val="600"/>
              </a:spcBef>
              <a:buFont typeface="Wingdings" pitchFamily="2" charset="2"/>
              <a:buChar char="§"/>
            </a:pPr>
            <a:r>
              <a:rPr lang="pt-BR" sz="2400" dirty="0"/>
              <a:t>Se a altura da </a:t>
            </a:r>
            <a:r>
              <a:rPr lang="pt-BR" sz="2400" dirty="0" err="1"/>
              <a:t>subárvore</a:t>
            </a:r>
            <a:r>
              <a:rPr lang="pt-BR" sz="2400" dirty="0"/>
              <a:t> direita for igual a altura da </a:t>
            </a:r>
            <a:r>
              <a:rPr lang="pt-BR" sz="2400" dirty="0" err="1"/>
              <a:t>subárvore</a:t>
            </a:r>
            <a:r>
              <a:rPr lang="pt-BR" sz="2400" dirty="0"/>
              <a:t> direita então </a:t>
            </a:r>
            <a:r>
              <a:rPr lang="pt-BR" sz="2400" b="1" dirty="0" err="1"/>
              <a:t>balanco</a:t>
            </a:r>
            <a:r>
              <a:rPr lang="pt-BR" sz="2400" b="1" dirty="0"/>
              <a:t> = 0</a:t>
            </a:r>
          </a:p>
          <a:p>
            <a:pPr marL="800100" lvl="1" indent="-342900" algn="just">
              <a:spcBef>
                <a:spcPts val="600"/>
              </a:spcBef>
              <a:buFont typeface="Wingdings" pitchFamily="2" charset="2"/>
              <a:buChar char="§"/>
            </a:pPr>
            <a:r>
              <a:rPr lang="pt-BR" sz="2400" dirty="0"/>
              <a:t>Se a altura da </a:t>
            </a:r>
            <a:r>
              <a:rPr lang="pt-BR" sz="2400" dirty="0" err="1"/>
              <a:t>subárvore</a:t>
            </a:r>
            <a:r>
              <a:rPr lang="pt-BR" sz="2400" dirty="0"/>
              <a:t> direita for menor que a altura da </a:t>
            </a:r>
            <a:r>
              <a:rPr lang="pt-BR" sz="2400" dirty="0" err="1"/>
              <a:t>subárvore</a:t>
            </a:r>
            <a:r>
              <a:rPr lang="pt-BR" sz="2400" dirty="0"/>
              <a:t> direita então </a:t>
            </a:r>
            <a:r>
              <a:rPr lang="pt-BR" sz="2400" b="1" dirty="0" err="1"/>
              <a:t>balanco</a:t>
            </a:r>
            <a:r>
              <a:rPr lang="pt-BR" sz="2400" b="1" dirty="0"/>
              <a:t> &lt; 0</a:t>
            </a:r>
          </a:p>
          <a:p>
            <a:pPr marL="800100" lvl="1" indent="-342900" algn="just">
              <a:spcBef>
                <a:spcPts val="600"/>
              </a:spcBef>
              <a:buFont typeface="Wingdings" pitchFamily="2" charset="2"/>
              <a:buChar char="§"/>
            </a:pPr>
            <a:r>
              <a:rPr lang="pt-BR" sz="2400" dirty="0"/>
              <a:t>Se a altura da </a:t>
            </a:r>
            <a:r>
              <a:rPr lang="pt-BR" sz="2400" dirty="0" err="1"/>
              <a:t>subárvore</a:t>
            </a:r>
            <a:r>
              <a:rPr lang="pt-BR" sz="2400" dirty="0"/>
              <a:t> direita for maior que a altura da </a:t>
            </a:r>
            <a:r>
              <a:rPr lang="pt-BR" sz="2400" dirty="0" err="1"/>
              <a:t>subárvore</a:t>
            </a:r>
            <a:r>
              <a:rPr lang="pt-BR" sz="2400" dirty="0"/>
              <a:t> direita então </a:t>
            </a:r>
            <a:r>
              <a:rPr lang="pt-BR" sz="2400" b="1" dirty="0" err="1"/>
              <a:t>balanco</a:t>
            </a:r>
            <a:r>
              <a:rPr lang="pt-BR" sz="2400" b="1" dirty="0"/>
              <a:t> &gt; 0</a:t>
            </a:r>
          </a:p>
        </p:txBody>
      </p:sp>
    </p:spTree>
    <p:extLst>
      <p:ext uri="{BB962C8B-B14F-4D97-AF65-F5344CB8AC3E}">
        <p14:creationId xmlns:p14="http://schemas.microsoft.com/office/powerpoint/2010/main" val="3785237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AVL: variável balanço - significado</a:t>
            </a:r>
          </a:p>
        </p:txBody>
      </p:sp>
      <p:sp>
        <p:nvSpPr>
          <p:cNvPr id="45" name="CaixaDeTexto 44"/>
          <p:cNvSpPr txBox="1"/>
          <p:nvPr/>
        </p:nvSpPr>
        <p:spPr>
          <a:xfrm>
            <a:off x="588660" y="1665674"/>
            <a:ext cx="7727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pt-BR" sz="2400" dirty="0"/>
              <a:t>Exemplo dos valores da variável </a:t>
            </a:r>
            <a:r>
              <a:rPr lang="pt-BR" sz="2400" b="1" dirty="0" err="1"/>
              <a:t>balanco</a:t>
            </a:r>
            <a:r>
              <a:rPr lang="pt-BR" sz="2400" dirty="0"/>
              <a:t>.</a:t>
            </a:r>
          </a:p>
        </p:txBody>
      </p:sp>
      <p:sp>
        <p:nvSpPr>
          <p:cNvPr id="11" name="Elipse 10"/>
          <p:cNvSpPr/>
          <p:nvPr/>
        </p:nvSpPr>
        <p:spPr>
          <a:xfrm>
            <a:off x="1547664" y="2471410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12" name="Elipse 11"/>
          <p:cNvSpPr/>
          <p:nvPr/>
        </p:nvSpPr>
        <p:spPr>
          <a:xfrm>
            <a:off x="899592" y="3098216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13" name="Elipse 12"/>
          <p:cNvSpPr/>
          <p:nvPr/>
        </p:nvSpPr>
        <p:spPr>
          <a:xfrm>
            <a:off x="2195736" y="3114699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70</a:t>
            </a:r>
          </a:p>
        </p:txBody>
      </p:sp>
      <p:cxnSp>
        <p:nvCxnSpPr>
          <p:cNvPr id="14" name="Conector reto 13"/>
          <p:cNvCxnSpPr>
            <a:stCxn id="11" idx="3"/>
            <a:endCxn id="12" idx="7"/>
          </p:cNvCxnSpPr>
          <p:nvPr/>
        </p:nvCxnSpPr>
        <p:spPr>
          <a:xfrm flipH="1">
            <a:off x="1452756" y="3024574"/>
            <a:ext cx="189816" cy="168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>
            <a:stCxn id="11" idx="5"/>
            <a:endCxn id="13" idx="1"/>
          </p:cNvCxnSpPr>
          <p:nvPr/>
        </p:nvCxnSpPr>
        <p:spPr>
          <a:xfrm>
            <a:off x="2100828" y="3024574"/>
            <a:ext cx="189816" cy="185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2195736" y="3752314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bal</a:t>
            </a:r>
            <a:r>
              <a:rPr lang="pt-BR" sz="1600" dirty="0"/>
              <a:t> = 0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755576" y="3767554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bal</a:t>
            </a:r>
            <a:r>
              <a:rPr lang="pt-BR" sz="1600" dirty="0"/>
              <a:t> = 0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1403648" y="2132856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bal</a:t>
            </a:r>
            <a:r>
              <a:rPr lang="pt-BR" sz="1600" dirty="0"/>
              <a:t> = 0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3131840" y="2785283"/>
            <a:ext cx="54006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/>
              <a:t>Observação</a:t>
            </a:r>
            <a:r>
              <a:rPr lang="pt-BR" sz="2000" dirty="0"/>
              <a:t>:</a:t>
            </a:r>
          </a:p>
          <a:p>
            <a:pPr marL="800100" lvl="1" indent="-3429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pt-BR" sz="2000" dirty="0"/>
              <a:t>Note que se fosse calcular a variável </a:t>
            </a:r>
            <a:r>
              <a:rPr lang="pt-BR" sz="2000" b="1" dirty="0" err="1"/>
              <a:t>balanco</a:t>
            </a:r>
            <a:r>
              <a:rPr lang="pt-BR" sz="2000" dirty="0"/>
              <a:t> diretamente a partir dos valores das alturas das </a:t>
            </a:r>
            <a:r>
              <a:rPr lang="pt-BR" sz="2000" dirty="0" err="1"/>
              <a:t>subárvores</a:t>
            </a:r>
            <a:r>
              <a:rPr lang="pt-BR" sz="2000" dirty="0"/>
              <a:t>, seria necessário ter essas alturas também armazenadas em uma variável. </a:t>
            </a:r>
          </a:p>
          <a:p>
            <a:pPr marL="800100" lvl="1" indent="-3429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pt-BR" sz="2000" dirty="0"/>
              <a:t>Caso contrário, a cada cálculo de </a:t>
            </a:r>
            <a:r>
              <a:rPr lang="pt-BR" sz="2000" b="1" dirty="0" err="1"/>
              <a:t>balanco</a:t>
            </a:r>
            <a:r>
              <a:rPr lang="pt-BR" sz="2000" dirty="0"/>
              <a:t>, teria que calcular a altura das duas </a:t>
            </a:r>
            <a:r>
              <a:rPr lang="pt-BR" sz="2000" dirty="0" err="1"/>
              <a:t>subárvores</a:t>
            </a:r>
            <a:r>
              <a:rPr lang="pt-BR" sz="2000" dirty="0"/>
              <a:t> (o custo computacional não valeria a pena).</a:t>
            </a:r>
          </a:p>
        </p:txBody>
      </p:sp>
      <p:sp>
        <p:nvSpPr>
          <p:cNvPr id="27" name="Elipse 26"/>
          <p:cNvSpPr/>
          <p:nvPr/>
        </p:nvSpPr>
        <p:spPr>
          <a:xfrm>
            <a:off x="1475656" y="4860449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28" name="Elipse 27"/>
          <p:cNvSpPr/>
          <p:nvPr/>
        </p:nvSpPr>
        <p:spPr>
          <a:xfrm>
            <a:off x="827584" y="5487255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29" name="Elipse 28"/>
          <p:cNvSpPr/>
          <p:nvPr/>
        </p:nvSpPr>
        <p:spPr>
          <a:xfrm>
            <a:off x="2123728" y="5503738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70</a:t>
            </a:r>
          </a:p>
        </p:txBody>
      </p:sp>
      <p:cxnSp>
        <p:nvCxnSpPr>
          <p:cNvPr id="30" name="Conector reto 29"/>
          <p:cNvCxnSpPr>
            <a:stCxn id="27" idx="3"/>
            <a:endCxn id="28" idx="7"/>
          </p:cNvCxnSpPr>
          <p:nvPr/>
        </p:nvCxnSpPr>
        <p:spPr>
          <a:xfrm flipH="1">
            <a:off x="1380748" y="5413613"/>
            <a:ext cx="189816" cy="168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to 30"/>
          <p:cNvCxnSpPr>
            <a:stCxn id="27" idx="5"/>
            <a:endCxn id="29" idx="1"/>
          </p:cNvCxnSpPr>
          <p:nvPr/>
        </p:nvCxnSpPr>
        <p:spPr>
          <a:xfrm>
            <a:off x="2028820" y="5413613"/>
            <a:ext cx="189816" cy="185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ixaDeTexto 31"/>
          <p:cNvSpPr txBox="1"/>
          <p:nvPr/>
        </p:nvSpPr>
        <p:spPr>
          <a:xfrm>
            <a:off x="2123728" y="6141353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h = 0</a:t>
            </a:r>
          </a:p>
          <a:p>
            <a:r>
              <a:rPr lang="pt-BR" sz="1600" dirty="0" err="1"/>
              <a:t>bal</a:t>
            </a:r>
            <a:r>
              <a:rPr lang="pt-BR" sz="1600" dirty="0"/>
              <a:t> = 0</a:t>
            </a:r>
          </a:p>
        </p:txBody>
      </p:sp>
      <p:sp>
        <p:nvSpPr>
          <p:cNvPr id="33" name="CaixaDeTexto 32"/>
          <p:cNvSpPr txBox="1"/>
          <p:nvPr/>
        </p:nvSpPr>
        <p:spPr>
          <a:xfrm>
            <a:off x="683568" y="6156593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h = 0</a:t>
            </a:r>
          </a:p>
          <a:p>
            <a:r>
              <a:rPr lang="pt-BR" sz="1600" dirty="0" err="1"/>
              <a:t>bal</a:t>
            </a:r>
            <a:r>
              <a:rPr lang="pt-BR" sz="1600" dirty="0"/>
              <a:t> = 0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1331640" y="427161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h = 1</a:t>
            </a:r>
          </a:p>
          <a:p>
            <a:r>
              <a:rPr lang="pt-BR" sz="1600" dirty="0" err="1"/>
              <a:t>bal</a:t>
            </a:r>
            <a:r>
              <a:rPr lang="pt-BR" sz="1600" dirty="0"/>
              <a:t> = 0</a:t>
            </a:r>
          </a:p>
        </p:txBody>
      </p:sp>
      <p:sp>
        <p:nvSpPr>
          <p:cNvPr id="26" name="Retângulo 25"/>
          <p:cNvSpPr/>
          <p:nvPr/>
        </p:nvSpPr>
        <p:spPr>
          <a:xfrm>
            <a:off x="395536" y="2132856"/>
            <a:ext cx="2664296" cy="21387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Retângulo 35"/>
          <p:cNvSpPr/>
          <p:nvPr/>
        </p:nvSpPr>
        <p:spPr>
          <a:xfrm>
            <a:off x="395536" y="4349864"/>
            <a:ext cx="2664296" cy="2391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78451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AVL: variável balanço - cálculo</a:t>
            </a:r>
          </a:p>
        </p:txBody>
      </p:sp>
      <p:sp>
        <p:nvSpPr>
          <p:cNvPr id="45" name="CaixaDeTexto 44"/>
          <p:cNvSpPr txBox="1"/>
          <p:nvPr/>
        </p:nvSpPr>
        <p:spPr>
          <a:xfrm>
            <a:off x="588660" y="1665674"/>
            <a:ext cx="772775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pt-BR" sz="2400" dirty="0"/>
              <a:t>Cálculo do valor de </a:t>
            </a:r>
            <a:r>
              <a:rPr lang="pt-BR" sz="2400" b="1" dirty="0"/>
              <a:t>balanço</a:t>
            </a:r>
            <a:r>
              <a:rPr lang="pt-BR" sz="2400" dirty="0"/>
              <a:t>:</a:t>
            </a:r>
          </a:p>
          <a:p>
            <a:pPr marL="800100" lvl="1" indent="-342900" algn="just">
              <a:spcBef>
                <a:spcPts val="600"/>
              </a:spcBef>
              <a:buFont typeface="Wingdings" pitchFamily="2" charset="2"/>
              <a:buChar char="§"/>
            </a:pPr>
            <a:endParaRPr lang="pt-BR" sz="2400" dirty="0"/>
          </a:p>
          <a:p>
            <a:pPr marL="800100" lvl="1" indent="-342900" algn="just">
              <a:spcBef>
                <a:spcPts val="600"/>
              </a:spcBef>
              <a:buFont typeface="Wingdings" pitchFamily="2" charset="2"/>
              <a:buChar char="§"/>
            </a:pPr>
            <a:r>
              <a:rPr lang="pt-BR" sz="2400" dirty="0"/>
              <a:t>Se </a:t>
            </a:r>
            <a:r>
              <a:rPr lang="pt-BR" sz="2400" b="1" dirty="0"/>
              <a:t>v</a:t>
            </a:r>
            <a:r>
              <a:rPr lang="pt-BR" sz="2400" dirty="0"/>
              <a:t> é uma folha então </a:t>
            </a:r>
            <a:r>
              <a:rPr lang="pt-BR" sz="2400" b="1" dirty="0" err="1"/>
              <a:t>balanco</a:t>
            </a:r>
            <a:r>
              <a:rPr lang="pt-BR" sz="2400" b="1" dirty="0"/>
              <a:t>(v) = 0</a:t>
            </a:r>
            <a:r>
              <a:rPr lang="pt-BR" sz="2400" dirty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2400" dirty="0"/>
          </a:p>
          <a:p>
            <a:pPr marL="742950" lvl="1" indent="-285750" algn="just">
              <a:buFont typeface="Wingdings" pitchFamily="2" charset="2"/>
              <a:buChar char="§"/>
            </a:pPr>
            <a:endParaRPr lang="pt-BR" sz="2400" dirty="0"/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pt-BR" sz="2400" dirty="0"/>
              <a:t>Como todo novo nó incluído é, por definição uma folha, então todos inicialmente tem </a:t>
            </a:r>
            <a:r>
              <a:rPr lang="pt-BR" sz="2400" b="1" dirty="0" err="1"/>
              <a:t>balanco</a:t>
            </a:r>
            <a:r>
              <a:rPr lang="pt-BR" sz="2400" b="1" dirty="0"/>
              <a:t> = 0</a:t>
            </a:r>
            <a:r>
              <a:rPr lang="pt-B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84706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AVL: variável balanço – caso 1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67544" y="1484784"/>
            <a:ext cx="817290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pt-BR" sz="2000" dirty="0"/>
              <a:t>Nó incluído na </a:t>
            </a:r>
            <a:r>
              <a:rPr lang="pt-BR" sz="2000" dirty="0" err="1"/>
              <a:t>subárvore</a:t>
            </a:r>
            <a:r>
              <a:rPr lang="pt-BR" sz="2000" dirty="0"/>
              <a:t> esquerda de um nó </a:t>
            </a:r>
            <a:r>
              <a:rPr lang="pt-BR" sz="2000" b="1" dirty="0"/>
              <a:t>v</a:t>
            </a:r>
            <a:r>
              <a:rPr lang="pt-BR" sz="2000" dirty="0"/>
              <a:t>:</a:t>
            </a:r>
          </a:p>
          <a:p>
            <a:pPr marL="800100" lvl="1" indent="-342900" algn="just">
              <a:spcBef>
                <a:spcPts val="1200"/>
              </a:spcBef>
              <a:buFont typeface="Wingdings" pitchFamily="2" charset="2"/>
              <a:buChar char="ü"/>
            </a:pPr>
            <a:r>
              <a:rPr lang="pt-BR" sz="2000" b="1" dirty="0"/>
              <a:t>Caso 1: </a:t>
            </a:r>
            <a:r>
              <a:rPr lang="pt-BR" sz="2000" dirty="0"/>
              <a:t>balanço(v) = 1 antes da inclusão</a:t>
            </a:r>
          </a:p>
          <a:p>
            <a:pPr marL="1257300" lvl="2" indent="-342900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pt-BR" sz="2000" dirty="0"/>
              <a:t>Neste caso, balanço(v) se torna 0 e a altura da </a:t>
            </a:r>
            <a:r>
              <a:rPr lang="pt-BR" sz="2000" dirty="0" err="1"/>
              <a:t>subárvore</a:t>
            </a:r>
            <a:r>
              <a:rPr lang="pt-BR" sz="2000" dirty="0"/>
              <a:t> de raiz v não foi modificada. Consequentemente, as alturas dos nós restantes do caminho até a raiz da árvore não se alteram.</a:t>
            </a:r>
          </a:p>
          <a:p>
            <a:pPr algn="just"/>
            <a:endParaRPr lang="pt-BR" sz="2000" dirty="0"/>
          </a:p>
        </p:txBody>
      </p:sp>
      <p:sp>
        <p:nvSpPr>
          <p:cNvPr id="5" name="Elipse 4"/>
          <p:cNvSpPr/>
          <p:nvPr/>
        </p:nvSpPr>
        <p:spPr>
          <a:xfrm>
            <a:off x="1331640" y="4052929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30</a:t>
            </a:r>
          </a:p>
        </p:txBody>
      </p:sp>
      <p:cxnSp>
        <p:nvCxnSpPr>
          <p:cNvPr id="7" name="Conector reto 6"/>
          <p:cNvCxnSpPr>
            <a:endCxn id="5" idx="7"/>
          </p:cNvCxnSpPr>
          <p:nvPr/>
        </p:nvCxnSpPr>
        <p:spPr>
          <a:xfrm flipH="1">
            <a:off x="1884804" y="3645024"/>
            <a:ext cx="453359" cy="50281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e 9"/>
          <p:cNvSpPr/>
          <p:nvPr/>
        </p:nvSpPr>
        <p:spPr>
          <a:xfrm>
            <a:off x="1979712" y="471748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35</a:t>
            </a:r>
          </a:p>
        </p:txBody>
      </p:sp>
      <p:cxnSp>
        <p:nvCxnSpPr>
          <p:cNvPr id="11" name="Conector reto 10"/>
          <p:cNvCxnSpPr>
            <a:stCxn id="5" idx="5"/>
            <a:endCxn id="10" idx="1"/>
          </p:cNvCxnSpPr>
          <p:nvPr/>
        </p:nvCxnSpPr>
        <p:spPr>
          <a:xfrm>
            <a:off x="1884804" y="4606093"/>
            <a:ext cx="189816" cy="206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/>
          <p:cNvSpPr txBox="1"/>
          <p:nvPr/>
        </p:nvSpPr>
        <p:spPr>
          <a:xfrm>
            <a:off x="1907704" y="4378930"/>
            <a:ext cx="860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bal</a:t>
            </a:r>
            <a:r>
              <a:rPr lang="pt-BR" sz="1600" dirty="0"/>
              <a:t> = 0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1259632" y="3738518"/>
            <a:ext cx="860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bal</a:t>
            </a:r>
            <a:r>
              <a:rPr lang="pt-BR" sz="1600" dirty="0"/>
              <a:t> = +1</a:t>
            </a:r>
          </a:p>
        </p:txBody>
      </p:sp>
      <p:sp>
        <p:nvSpPr>
          <p:cNvPr id="15" name="Seta para a direita 14"/>
          <p:cNvSpPr/>
          <p:nvPr/>
        </p:nvSpPr>
        <p:spPr>
          <a:xfrm>
            <a:off x="2915816" y="4098259"/>
            <a:ext cx="726434" cy="4711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4359153" y="4052929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19" name="Elipse 18"/>
          <p:cNvSpPr/>
          <p:nvPr/>
        </p:nvSpPr>
        <p:spPr>
          <a:xfrm>
            <a:off x="3711081" y="4701001"/>
            <a:ext cx="648072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rgbClr val="FF0000"/>
                </a:solidFill>
              </a:rPr>
              <a:t>20</a:t>
            </a:r>
          </a:p>
        </p:txBody>
      </p:sp>
      <p:cxnSp>
        <p:nvCxnSpPr>
          <p:cNvPr id="20" name="Conector reto 19"/>
          <p:cNvCxnSpPr>
            <a:endCxn id="18" idx="7"/>
          </p:cNvCxnSpPr>
          <p:nvPr/>
        </p:nvCxnSpPr>
        <p:spPr>
          <a:xfrm flipH="1">
            <a:off x="4912317" y="3645024"/>
            <a:ext cx="453359" cy="50281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20"/>
          <p:cNvCxnSpPr>
            <a:stCxn id="18" idx="3"/>
            <a:endCxn id="19" idx="7"/>
          </p:cNvCxnSpPr>
          <p:nvPr/>
        </p:nvCxnSpPr>
        <p:spPr>
          <a:xfrm flipH="1">
            <a:off x="4264245" y="4606093"/>
            <a:ext cx="189816" cy="1898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ipse 21"/>
          <p:cNvSpPr/>
          <p:nvPr/>
        </p:nvSpPr>
        <p:spPr>
          <a:xfrm>
            <a:off x="5007225" y="471748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35</a:t>
            </a:r>
          </a:p>
        </p:txBody>
      </p:sp>
      <p:cxnSp>
        <p:nvCxnSpPr>
          <p:cNvPr id="23" name="Conector reto 22"/>
          <p:cNvCxnSpPr>
            <a:stCxn id="18" idx="5"/>
            <a:endCxn id="22" idx="1"/>
          </p:cNvCxnSpPr>
          <p:nvPr/>
        </p:nvCxnSpPr>
        <p:spPr>
          <a:xfrm>
            <a:off x="4912317" y="4606093"/>
            <a:ext cx="189816" cy="206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3642250" y="4378930"/>
            <a:ext cx="860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FF0000"/>
                </a:solidFill>
              </a:rPr>
              <a:t>bal</a:t>
            </a:r>
            <a:r>
              <a:rPr lang="pt-BR" sz="1600" dirty="0">
                <a:solidFill>
                  <a:srgbClr val="FF0000"/>
                </a:solidFill>
              </a:rPr>
              <a:t> = 0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4935217" y="4378930"/>
            <a:ext cx="860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bal</a:t>
            </a:r>
            <a:r>
              <a:rPr lang="pt-BR" sz="1600" dirty="0"/>
              <a:t> = 0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4287145" y="3738518"/>
            <a:ext cx="860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bal</a:t>
            </a:r>
            <a:r>
              <a:rPr lang="pt-BR" sz="1600" dirty="0"/>
              <a:t> = +1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2555776" y="3882534"/>
            <a:ext cx="1492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/>
              <a:t>Inclusão nó 20</a:t>
            </a:r>
          </a:p>
        </p:txBody>
      </p:sp>
      <p:sp>
        <p:nvSpPr>
          <p:cNvPr id="28" name="Seta para a direita 27"/>
          <p:cNvSpPr/>
          <p:nvPr/>
        </p:nvSpPr>
        <p:spPr>
          <a:xfrm>
            <a:off x="5724128" y="4092013"/>
            <a:ext cx="726434" cy="4711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CaixaDeTexto 28"/>
          <p:cNvSpPr txBox="1"/>
          <p:nvPr/>
        </p:nvSpPr>
        <p:spPr>
          <a:xfrm>
            <a:off x="5364088" y="3645024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err="1"/>
              <a:t>bal</a:t>
            </a:r>
            <a:r>
              <a:rPr lang="pt-BR" sz="1600" b="1" dirty="0"/>
              <a:t>(30)= +1 antes da inclusão</a:t>
            </a:r>
          </a:p>
        </p:txBody>
      </p:sp>
      <p:sp>
        <p:nvSpPr>
          <p:cNvPr id="39" name="Elipse 38"/>
          <p:cNvSpPr/>
          <p:nvPr/>
        </p:nvSpPr>
        <p:spPr>
          <a:xfrm>
            <a:off x="7164288" y="4052929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40" name="Elipse 39"/>
          <p:cNvSpPr/>
          <p:nvPr/>
        </p:nvSpPr>
        <p:spPr>
          <a:xfrm>
            <a:off x="6516216" y="4701001"/>
            <a:ext cx="648072" cy="648072"/>
          </a:xfrm>
          <a:prstGeom prst="ellipse">
            <a:avLst/>
          </a:prstGeom>
          <a:noFill/>
          <a:ln>
            <a:solidFill>
              <a:srgbClr val="3560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20</a:t>
            </a:r>
          </a:p>
        </p:txBody>
      </p:sp>
      <p:cxnSp>
        <p:nvCxnSpPr>
          <p:cNvPr id="41" name="Conector reto 40"/>
          <p:cNvCxnSpPr>
            <a:endCxn id="39" idx="7"/>
          </p:cNvCxnSpPr>
          <p:nvPr/>
        </p:nvCxnSpPr>
        <p:spPr>
          <a:xfrm flipH="1">
            <a:off x="7717452" y="3645024"/>
            <a:ext cx="453359" cy="50281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>
            <a:stCxn id="39" idx="3"/>
            <a:endCxn id="40" idx="7"/>
          </p:cNvCxnSpPr>
          <p:nvPr/>
        </p:nvCxnSpPr>
        <p:spPr>
          <a:xfrm flipH="1">
            <a:off x="7069380" y="4606093"/>
            <a:ext cx="189816" cy="189816"/>
          </a:xfrm>
          <a:prstGeom prst="line">
            <a:avLst/>
          </a:prstGeom>
          <a:ln>
            <a:solidFill>
              <a:srgbClr val="3560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lipse 42"/>
          <p:cNvSpPr/>
          <p:nvPr/>
        </p:nvSpPr>
        <p:spPr>
          <a:xfrm>
            <a:off x="7812360" y="471748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35</a:t>
            </a:r>
          </a:p>
        </p:txBody>
      </p:sp>
      <p:cxnSp>
        <p:nvCxnSpPr>
          <p:cNvPr id="44" name="Conector reto 43"/>
          <p:cNvCxnSpPr>
            <a:stCxn id="39" idx="5"/>
            <a:endCxn id="43" idx="1"/>
          </p:cNvCxnSpPr>
          <p:nvPr/>
        </p:nvCxnSpPr>
        <p:spPr>
          <a:xfrm>
            <a:off x="7717452" y="4606093"/>
            <a:ext cx="189816" cy="206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ixaDeTexto 45"/>
          <p:cNvSpPr txBox="1"/>
          <p:nvPr/>
        </p:nvSpPr>
        <p:spPr>
          <a:xfrm>
            <a:off x="6447385" y="4378930"/>
            <a:ext cx="860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bal</a:t>
            </a:r>
            <a:r>
              <a:rPr lang="pt-BR" sz="1600" dirty="0"/>
              <a:t> = 0</a:t>
            </a:r>
          </a:p>
        </p:txBody>
      </p:sp>
      <p:sp>
        <p:nvSpPr>
          <p:cNvPr id="47" name="CaixaDeTexto 46"/>
          <p:cNvSpPr txBox="1"/>
          <p:nvPr/>
        </p:nvSpPr>
        <p:spPr>
          <a:xfrm>
            <a:off x="7092280" y="3738518"/>
            <a:ext cx="860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FF0000"/>
                </a:solidFill>
              </a:rPr>
              <a:t>bal</a:t>
            </a:r>
            <a:r>
              <a:rPr lang="pt-BR" sz="1600" dirty="0">
                <a:solidFill>
                  <a:srgbClr val="FF0000"/>
                </a:solidFill>
              </a:rPr>
              <a:t> = 0</a:t>
            </a:r>
          </a:p>
        </p:txBody>
      </p:sp>
      <p:sp>
        <p:nvSpPr>
          <p:cNvPr id="48" name="CaixaDeTexto 47"/>
          <p:cNvSpPr txBox="1"/>
          <p:nvPr/>
        </p:nvSpPr>
        <p:spPr>
          <a:xfrm>
            <a:off x="7743529" y="4380344"/>
            <a:ext cx="860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bal</a:t>
            </a:r>
            <a:r>
              <a:rPr lang="pt-BR" sz="1600" dirty="0"/>
              <a:t> = 0</a:t>
            </a:r>
          </a:p>
        </p:txBody>
      </p:sp>
    </p:spTree>
    <p:extLst>
      <p:ext uri="{BB962C8B-B14F-4D97-AF65-F5344CB8AC3E}">
        <p14:creationId xmlns:p14="http://schemas.microsoft.com/office/powerpoint/2010/main" val="3121154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AVL: variável balanço – caso 1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67544" y="1484784"/>
            <a:ext cx="81729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pt-BR" sz="2000" dirty="0"/>
              <a:t>Nó incluído na </a:t>
            </a:r>
            <a:r>
              <a:rPr lang="pt-BR" sz="2000" dirty="0" err="1"/>
              <a:t>subárvore</a:t>
            </a:r>
            <a:r>
              <a:rPr lang="pt-BR" sz="2000" dirty="0"/>
              <a:t> esquerda de um nó </a:t>
            </a:r>
            <a:r>
              <a:rPr lang="pt-BR" sz="2000" b="1" dirty="0"/>
              <a:t>v</a:t>
            </a:r>
            <a:r>
              <a:rPr lang="pt-BR" sz="2000" dirty="0"/>
              <a:t>:</a:t>
            </a:r>
          </a:p>
          <a:p>
            <a:pPr marL="800100" lvl="1" indent="-342900" algn="just">
              <a:spcBef>
                <a:spcPts val="1200"/>
              </a:spcBef>
              <a:buFont typeface="Wingdings" pitchFamily="2" charset="2"/>
              <a:buChar char="ü"/>
            </a:pPr>
            <a:r>
              <a:rPr lang="pt-BR" sz="2000" b="1" dirty="0"/>
              <a:t>Caso 1: </a:t>
            </a:r>
            <a:r>
              <a:rPr lang="pt-BR" sz="2000" dirty="0"/>
              <a:t>balanço(v) = 1 antes da inclusão</a:t>
            </a:r>
          </a:p>
          <a:p>
            <a:pPr algn="just"/>
            <a:endParaRPr lang="pt-BR" sz="2000" dirty="0"/>
          </a:p>
        </p:txBody>
      </p:sp>
      <p:sp>
        <p:nvSpPr>
          <p:cNvPr id="39" name="Elipse 38"/>
          <p:cNvSpPr/>
          <p:nvPr/>
        </p:nvSpPr>
        <p:spPr>
          <a:xfrm>
            <a:off x="1616495" y="3332849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40" name="Elipse 39"/>
          <p:cNvSpPr/>
          <p:nvPr/>
        </p:nvSpPr>
        <p:spPr>
          <a:xfrm>
            <a:off x="968423" y="3980921"/>
            <a:ext cx="648072" cy="648072"/>
          </a:xfrm>
          <a:prstGeom prst="ellipse">
            <a:avLst/>
          </a:prstGeom>
          <a:noFill/>
          <a:ln>
            <a:solidFill>
              <a:srgbClr val="3560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20</a:t>
            </a:r>
          </a:p>
        </p:txBody>
      </p:sp>
      <p:cxnSp>
        <p:nvCxnSpPr>
          <p:cNvPr id="41" name="Conector reto 40"/>
          <p:cNvCxnSpPr>
            <a:endCxn id="39" idx="7"/>
          </p:cNvCxnSpPr>
          <p:nvPr/>
        </p:nvCxnSpPr>
        <p:spPr>
          <a:xfrm flipH="1">
            <a:off x="2169659" y="2924944"/>
            <a:ext cx="453359" cy="50281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>
            <a:stCxn id="39" idx="3"/>
            <a:endCxn id="40" idx="7"/>
          </p:cNvCxnSpPr>
          <p:nvPr/>
        </p:nvCxnSpPr>
        <p:spPr>
          <a:xfrm flipH="1">
            <a:off x="1521587" y="3886013"/>
            <a:ext cx="189816" cy="189816"/>
          </a:xfrm>
          <a:prstGeom prst="line">
            <a:avLst/>
          </a:prstGeom>
          <a:ln>
            <a:solidFill>
              <a:srgbClr val="3560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lipse 42"/>
          <p:cNvSpPr/>
          <p:nvPr/>
        </p:nvSpPr>
        <p:spPr>
          <a:xfrm>
            <a:off x="2264567" y="399740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35</a:t>
            </a:r>
          </a:p>
        </p:txBody>
      </p:sp>
      <p:cxnSp>
        <p:nvCxnSpPr>
          <p:cNvPr id="44" name="Conector reto 43"/>
          <p:cNvCxnSpPr>
            <a:stCxn id="39" idx="5"/>
            <a:endCxn id="43" idx="1"/>
          </p:cNvCxnSpPr>
          <p:nvPr/>
        </p:nvCxnSpPr>
        <p:spPr>
          <a:xfrm>
            <a:off x="2169659" y="3886013"/>
            <a:ext cx="189816" cy="206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ixaDeTexto 45"/>
          <p:cNvSpPr txBox="1"/>
          <p:nvPr/>
        </p:nvSpPr>
        <p:spPr>
          <a:xfrm>
            <a:off x="899592" y="3658850"/>
            <a:ext cx="860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bal</a:t>
            </a:r>
            <a:r>
              <a:rPr lang="pt-BR" sz="1600" dirty="0"/>
              <a:t> = 0</a:t>
            </a:r>
          </a:p>
        </p:txBody>
      </p:sp>
      <p:sp>
        <p:nvSpPr>
          <p:cNvPr id="47" name="CaixaDeTexto 46"/>
          <p:cNvSpPr txBox="1"/>
          <p:nvPr/>
        </p:nvSpPr>
        <p:spPr>
          <a:xfrm>
            <a:off x="1544487" y="3018438"/>
            <a:ext cx="860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FF0000"/>
                </a:solidFill>
              </a:rPr>
              <a:t>bal</a:t>
            </a:r>
            <a:r>
              <a:rPr lang="pt-BR" sz="1600" dirty="0">
                <a:solidFill>
                  <a:srgbClr val="FF0000"/>
                </a:solidFill>
              </a:rPr>
              <a:t> = 0</a:t>
            </a:r>
          </a:p>
        </p:txBody>
      </p:sp>
      <p:sp>
        <p:nvSpPr>
          <p:cNvPr id="48" name="CaixaDeTexto 47"/>
          <p:cNvSpPr txBox="1"/>
          <p:nvPr/>
        </p:nvSpPr>
        <p:spPr>
          <a:xfrm>
            <a:off x="2195736" y="3660264"/>
            <a:ext cx="860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bal</a:t>
            </a:r>
            <a:r>
              <a:rPr lang="pt-BR" sz="1600" dirty="0"/>
              <a:t> = 0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3056655" y="2420888"/>
            <a:ext cx="583582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pt-BR" sz="2000" b="1" dirty="0"/>
              <a:t>Observação</a:t>
            </a:r>
            <a:r>
              <a:rPr lang="pt-BR" sz="2000" dirty="0"/>
              <a:t>: note que os ancestrais do nó cujo valor de </a:t>
            </a:r>
            <a:r>
              <a:rPr lang="pt-BR" sz="2000" b="1" dirty="0" err="1"/>
              <a:t>balanco</a:t>
            </a:r>
            <a:r>
              <a:rPr lang="pt-BR" sz="2000" dirty="0"/>
              <a:t> foi alterado de +1 para 0 (nó 30) não precisam mais ser verificados quanto a atualização no valor da variável </a:t>
            </a:r>
            <a:r>
              <a:rPr lang="pt-BR" sz="2000" b="1" dirty="0" err="1"/>
              <a:t>balanco</a:t>
            </a:r>
            <a:r>
              <a:rPr lang="pt-BR" sz="2000" dirty="0"/>
              <a:t>.</a:t>
            </a:r>
          </a:p>
          <a:p>
            <a:pPr marL="342900" indent="-3429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pt-BR" sz="2000" b="1" dirty="0"/>
              <a:t>Motivo</a:t>
            </a:r>
            <a:r>
              <a:rPr lang="pt-BR" sz="2000" dirty="0"/>
              <a:t>: não houve mudança na altura do nó 30.  </a:t>
            </a:r>
          </a:p>
          <a:p>
            <a:pPr marL="342900" indent="-3429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pt-BR" sz="2000" b="1" dirty="0"/>
              <a:t>Explicação</a:t>
            </a:r>
            <a:r>
              <a:rPr lang="pt-BR" sz="2000" dirty="0"/>
              <a:t>: como a variável </a:t>
            </a:r>
            <a:r>
              <a:rPr lang="pt-BR" sz="2000" b="1" dirty="0" err="1"/>
              <a:t>balanco</a:t>
            </a:r>
            <a:r>
              <a:rPr lang="pt-BR" sz="2000" dirty="0"/>
              <a:t> armazena um valor que representa a diferença de altura entre as duas </a:t>
            </a:r>
            <a:r>
              <a:rPr lang="pt-BR" sz="2000" dirty="0" err="1"/>
              <a:t>subárvores</a:t>
            </a:r>
            <a:r>
              <a:rPr lang="pt-BR" sz="2000" dirty="0"/>
              <a:t> de um nó, o valor da variável </a:t>
            </a:r>
            <a:r>
              <a:rPr lang="pt-BR" sz="2000" b="1" dirty="0" err="1"/>
              <a:t>balanco</a:t>
            </a:r>
            <a:r>
              <a:rPr lang="pt-BR" sz="2000" dirty="0"/>
              <a:t> de cada um dos nós ancestrais de 30 já consideravam a altura que o nó 30 tinha antes da inclusão. Como essa altura do nó 30 continuou a mesma após a inclusão, o valores de </a:t>
            </a:r>
            <a:r>
              <a:rPr lang="pt-BR" sz="2000" b="1" dirty="0" err="1"/>
              <a:t>balanco</a:t>
            </a:r>
            <a:r>
              <a:rPr lang="pt-BR" sz="2000" dirty="0"/>
              <a:t> dos nós ancestrais continuarão os mesmos.</a:t>
            </a:r>
          </a:p>
        </p:txBody>
      </p:sp>
    </p:spTree>
    <p:extLst>
      <p:ext uri="{BB962C8B-B14F-4D97-AF65-F5344CB8AC3E}">
        <p14:creationId xmlns:p14="http://schemas.microsoft.com/office/powerpoint/2010/main" val="28064887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AVL: variável balanço – caso 2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67544" y="1484784"/>
            <a:ext cx="817290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pt-BR" sz="2000" dirty="0"/>
              <a:t>Nó incluído na </a:t>
            </a:r>
            <a:r>
              <a:rPr lang="pt-BR" sz="2000" dirty="0" err="1"/>
              <a:t>subárvore</a:t>
            </a:r>
            <a:r>
              <a:rPr lang="pt-BR" sz="2000" dirty="0"/>
              <a:t> esquerda de um nó </a:t>
            </a:r>
            <a:r>
              <a:rPr lang="pt-BR" sz="2000" b="1" dirty="0"/>
              <a:t>v</a:t>
            </a:r>
            <a:r>
              <a:rPr lang="pt-BR" sz="2000" dirty="0"/>
              <a:t>:</a:t>
            </a:r>
          </a:p>
          <a:p>
            <a:pPr marL="800100" lvl="1" indent="-342900" algn="just">
              <a:spcBef>
                <a:spcPts val="1200"/>
              </a:spcBef>
              <a:buFont typeface="Wingdings" pitchFamily="2" charset="2"/>
              <a:buChar char="ü"/>
            </a:pPr>
            <a:r>
              <a:rPr lang="pt-BR" sz="2000" b="1" dirty="0"/>
              <a:t>Caso 2: </a:t>
            </a:r>
            <a:r>
              <a:rPr lang="pt-BR" sz="2000" dirty="0"/>
              <a:t>balanço(v) = 0 antes da inclusão</a:t>
            </a:r>
          </a:p>
          <a:p>
            <a:pPr marL="1257300" lvl="2" indent="-342900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pt-BR" sz="2000" dirty="0"/>
              <a:t>Neste caso, balanço(v) se torna -1 e a altura da </a:t>
            </a:r>
            <a:r>
              <a:rPr lang="pt-BR" sz="2000" dirty="0" err="1"/>
              <a:t>subárvore</a:t>
            </a:r>
            <a:r>
              <a:rPr lang="pt-BR" sz="2000" dirty="0"/>
              <a:t> de raiz v foi modificada. Consequentemente, os nós restantes do caminho até a raiz também podem ter suas alturas modificadas e devem ser analisados.</a:t>
            </a:r>
          </a:p>
        </p:txBody>
      </p:sp>
      <p:sp>
        <p:nvSpPr>
          <p:cNvPr id="5" name="Elipse 4"/>
          <p:cNvSpPr/>
          <p:nvPr/>
        </p:nvSpPr>
        <p:spPr>
          <a:xfrm>
            <a:off x="1331640" y="4173223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30</a:t>
            </a:r>
          </a:p>
        </p:txBody>
      </p:sp>
      <p:cxnSp>
        <p:nvCxnSpPr>
          <p:cNvPr id="7" name="Conector reto 6"/>
          <p:cNvCxnSpPr>
            <a:endCxn id="5" idx="7"/>
          </p:cNvCxnSpPr>
          <p:nvPr/>
        </p:nvCxnSpPr>
        <p:spPr>
          <a:xfrm flipH="1">
            <a:off x="1884804" y="3765318"/>
            <a:ext cx="453359" cy="50281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DeTexto 15"/>
          <p:cNvSpPr txBox="1"/>
          <p:nvPr/>
        </p:nvSpPr>
        <p:spPr>
          <a:xfrm>
            <a:off x="1259632" y="3858812"/>
            <a:ext cx="860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bal</a:t>
            </a:r>
            <a:r>
              <a:rPr lang="pt-BR" sz="1600" dirty="0"/>
              <a:t> = 0</a:t>
            </a:r>
          </a:p>
        </p:txBody>
      </p:sp>
      <p:sp>
        <p:nvSpPr>
          <p:cNvPr id="15" name="Seta para a direita 14"/>
          <p:cNvSpPr/>
          <p:nvPr/>
        </p:nvSpPr>
        <p:spPr>
          <a:xfrm>
            <a:off x="2411760" y="4854216"/>
            <a:ext cx="726434" cy="4711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4195415" y="4293096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19" name="Elipse 18"/>
          <p:cNvSpPr/>
          <p:nvPr/>
        </p:nvSpPr>
        <p:spPr>
          <a:xfrm>
            <a:off x="3547343" y="4941168"/>
            <a:ext cx="648072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rgbClr val="FF0000"/>
                </a:solidFill>
              </a:rPr>
              <a:t>20</a:t>
            </a:r>
          </a:p>
        </p:txBody>
      </p:sp>
      <p:cxnSp>
        <p:nvCxnSpPr>
          <p:cNvPr id="20" name="Conector reto 19"/>
          <p:cNvCxnSpPr>
            <a:endCxn id="18" idx="7"/>
          </p:cNvCxnSpPr>
          <p:nvPr/>
        </p:nvCxnSpPr>
        <p:spPr>
          <a:xfrm flipH="1">
            <a:off x="4748579" y="3885191"/>
            <a:ext cx="453359" cy="50281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20"/>
          <p:cNvCxnSpPr>
            <a:stCxn id="18" idx="3"/>
            <a:endCxn id="19" idx="7"/>
          </p:cNvCxnSpPr>
          <p:nvPr/>
        </p:nvCxnSpPr>
        <p:spPr>
          <a:xfrm flipH="1">
            <a:off x="4100507" y="4846260"/>
            <a:ext cx="189816" cy="1898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3478512" y="4619097"/>
            <a:ext cx="860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FF0000"/>
                </a:solidFill>
              </a:rPr>
              <a:t>bal</a:t>
            </a:r>
            <a:r>
              <a:rPr lang="pt-BR" sz="1600" dirty="0">
                <a:solidFill>
                  <a:srgbClr val="FF0000"/>
                </a:solidFill>
              </a:rPr>
              <a:t> = 0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4123407" y="3978685"/>
            <a:ext cx="860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bal</a:t>
            </a:r>
            <a:r>
              <a:rPr lang="pt-BR" sz="1600" dirty="0"/>
              <a:t> = 0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2051720" y="4638491"/>
            <a:ext cx="1492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/>
              <a:t>Inclusão nó 20</a:t>
            </a:r>
          </a:p>
        </p:txBody>
      </p:sp>
      <p:sp>
        <p:nvSpPr>
          <p:cNvPr id="28" name="Seta para a direita 27"/>
          <p:cNvSpPr/>
          <p:nvPr/>
        </p:nvSpPr>
        <p:spPr>
          <a:xfrm>
            <a:off x="5436096" y="4980252"/>
            <a:ext cx="726434" cy="4711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CaixaDeTexto 28"/>
          <p:cNvSpPr txBox="1"/>
          <p:nvPr/>
        </p:nvSpPr>
        <p:spPr>
          <a:xfrm>
            <a:off x="5076056" y="4533263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err="1"/>
              <a:t>bal</a:t>
            </a:r>
            <a:r>
              <a:rPr lang="pt-BR" sz="1600" b="1" dirty="0"/>
              <a:t>(30)= 0 antes da inclusão</a:t>
            </a:r>
          </a:p>
        </p:txBody>
      </p:sp>
      <p:sp>
        <p:nvSpPr>
          <p:cNvPr id="39" name="Elipse 38"/>
          <p:cNvSpPr/>
          <p:nvPr/>
        </p:nvSpPr>
        <p:spPr>
          <a:xfrm>
            <a:off x="7453909" y="4293096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40" name="Elipse 39"/>
          <p:cNvSpPr/>
          <p:nvPr/>
        </p:nvSpPr>
        <p:spPr>
          <a:xfrm>
            <a:off x="6805837" y="4941168"/>
            <a:ext cx="648072" cy="648072"/>
          </a:xfrm>
          <a:prstGeom prst="ellipse">
            <a:avLst/>
          </a:prstGeom>
          <a:noFill/>
          <a:ln>
            <a:solidFill>
              <a:srgbClr val="3560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20</a:t>
            </a:r>
          </a:p>
        </p:txBody>
      </p:sp>
      <p:cxnSp>
        <p:nvCxnSpPr>
          <p:cNvPr id="41" name="Conector reto 40"/>
          <p:cNvCxnSpPr>
            <a:endCxn id="39" idx="7"/>
          </p:cNvCxnSpPr>
          <p:nvPr/>
        </p:nvCxnSpPr>
        <p:spPr>
          <a:xfrm flipH="1">
            <a:off x="8007073" y="3885191"/>
            <a:ext cx="453359" cy="50281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>
            <a:stCxn id="39" idx="3"/>
            <a:endCxn id="40" idx="7"/>
          </p:cNvCxnSpPr>
          <p:nvPr/>
        </p:nvCxnSpPr>
        <p:spPr>
          <a:xfrm flipH="1">
            <a:off x="7359001" y="4846260"/>
            <a:ext cx="189816" cy="189816"/>
          </a:xfrm>
          <a:prstGeom prst="line">
            <a:avLst/>
          </a:prstGeom>
          <a:ln>
            <a:solidFill>
              <a:srgbClr val="3560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ixaDeTexto 45"/>
          <p:cNvSpPr txBox="1"/>
          <p:nvPr/>
        </p:nvSpPr>
        <p:spPr>
          <a:xfrm>
            <a:off x="6737006" y="4619097"/>
            <a:ext cx="860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bal</a:t>
            </a:r>
            <a:r>
              <a:rPr lang="pt-BR" sz="1600" dirty="0"/>
              <a:t> = 0</a:t>
            </a:r>
          </a:p>
        </p:txBody>
      </p:sp>
      <p:sp>
        <p:nvSpPr>
          <p:cNvPr id="47" name="CaixaDeTexto 46"/>
          <p:cNvSpPr txBox="1"/>
          <p:nvPr/>
        </p:nvSpPr>
        <p:spPr>
          <a:xfrm>
            <a:off x="7381901" y="3978685"/>
            <a:ext cx="860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FF0000"/>
                </a:solidFill>
              </a:rPr>
              <a:t>bal</a:t>
            </a:r>
            <a:r>
              <a:rPr lang="pt-BR" sz="1600" dirty="0">
                <a:solidFill>
                  <a:srgbClr val="FF0000"/>
                </a:solidFill>
              </a:rPr>
              <a:t> = -1</a:t>
            </a:r>
          </a:p>
        </p:txBody>
      </p:sp>
    </p:spTree>
    <p:extLst>
      <p:ext uri="{BB962C8B-B14F-4D97-AF65-F5344CB8AC3E}">
        <p14:creationId xmlns:p14="http://schemas.microsoft.com/office/powerpoint/2010/main" val="20341506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AVL: variável balanço – caso 2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67544" y="1484784"/>
            <a:ext cx="81729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pt-BR" sz="2000" dirty="0"/>
              <a:t>Nó incluído na </a:t>
            </a:r>
            <a:r>
              <a:rPr lang="pt-BR" sz="2000" dirty="0" err="1"/>
              <a:t>subárvore</a:t>
            </a:r>
            <a:r>
              <a:rPr lang="pt-BR" sz="2000" dirty="0"/>
              <a:t> esquerda de um nó </a:t>
            </a:r>
            <a:r>
              <a:rPr lang="pt-BR" sz="2000" b="1" dirty="0"/>
              <a:t>v</a:t>
            </a:r>
            <a:r>
              <a:rPr lang="pt-BR" sz="2000" dirty="0"/>
              <a:t>:</a:t>
            </a:r>
          </a:p>
          <a:p>
            <a:pPr marL="800100" lvl="1" indent="-342900" algn="just">
              <a:spcBef>
                <a:spcPts val="1200"/>
              </a:spcBef>
              <a:buFont typeface="Wingdings" pitchFamily="2" charset="2"/>
              <a:buChar char="ü"/>
            </a:pPr>
            <a:r>
              <a:rPr lang="pt-BR" sz="2000" b="1" dirty="0"/>
              <a:t>Caso 2: </a:t>
            </a:r>
            <a:r>
              <a:rPr lang="pt-BR" sz="2000" dirty="0"/>
              <a:t>balanço(v) = 0 antes da inclusão</a:t>
            </a:r>
          </a:p>
          <a:p>
            <a:pPr algn="just"/>
            <a:endParaRPr lang="pt-BR" sz="2000" dirty="0"/>
          </a:p>
        </p:txBody>
      </p:sp>
      <p:sp>
        <p:nvSpPr>
          <p:cNvPr id="39" name="Elipse 38"/>
          <p:cNvSpPr/>
          <p:nvPr/>
        </p:nvSpPr>
        <p:spPr>
          <a:xfrm>
            <a:off x="1070911" y="4052929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40" name="Elipse 39"/>
          <p:cNvSpPr/>
          <p:nvPr/>
        </p:nvSpPr>
        <p:spPr>
          <a:xfrm>
            <a:off x="422839" y="4716241"/>
            <a:ext cx="648072" cy="648072"/>
          </a:xfrm>
          <a:prstGeom prst="ellipse">
            <a:avLst/>
          </a:prstGeom>
          <a:noFill/>
          <a:ln>
            <a:solidFill>
              <a:srgbClr val="3560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20</a:t>
            </a:r>
          </a:p>
        </p:txBody>
      </p:sp>
      <p:cxnSp>
        <p:nvCxnSpPr>
          <p:cNvPr id="42" name="Conector reto 41"/>
          <p:cNvCxnSpPr>
            <a:stCxn id="39" idx="3"/>
            <a:endCxn id="40" idx="7"/>
          </p:cNvCxnSpPr>
          <p:nvPr/>
        </p:nvCxnSpPr>
        <p:spPr>
          <a:xfrm flipH="1">
            <a:off x="976003" y="4606093"/>
            <a:ext cx="189816" cy="205056"/>
          </a:xfrm>
          <a:prstGeom prst="line">
            <a:avLst/>
          </a:prstGeom>
          <a:ln>
            <a:solidFill>
              <a:srgbClr val="3560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ixaDeTexto 45"/>
          <p:cNvSpPr txBox="1"/>
          <p:nvPr/>
        </p:nvSpPr>
        <p:spPr>
          <a:xfrm>
            <a:off x="323528" y="4378930"/>
            <a:ext cx="860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bal</a:t>
            </a:r>
            <a:r>
              <a:rPr lang="pt-BR" sz="1600" dirty="0"/>
              <a:t> = 0</a:t>
            </a:r>
          </a:p>
        </p:txBody>
      </p:sp>
      <p:sp>
        <p:nvSpPr>
          <p:cNvPr id="47" name="CaixaDeTexto 46"/>
          <p:cNvSpPr txBox="1"/>
          <p:nvPr/>
        </p:nvSpPr>
        <p:spPr>
          <a:xfrm>
            <a:off x="968423" y="3738518"/>
            <a:ext cx="860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FF0000"/>
                </a:solidFill>
              </a:rPr>
              <a:t>bal</a:t>
            </a:r>
            <a:r>
              <a:rPr lang="pt-BR" sz="1600" dirty="0">
                <a:solidFill>
                  <a:srgbClr val="FF0000"/>
                </a:solidFill>
              </a:rPr>
              <a:t> = -1</a:t>
            </a:r>
          </a:p>
        </p:txBody>
      </p:sp>
      <p:sp>
        <p:nvSpPr>
          <p:cNvPr id="14" name="Elipse 13"/>
          <p:cNvSpPr/>
          <p:nvPr/>
        </p:nvSpPr>
        <p:spPr>
          <a:xfrm>
            <a:off x="1688503" y="3429000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50</a:t>
            </a:r>
          </a:p>
        </p:txBody>
      </p:sp>
      <p:cxnSp>
        <p:nvCxnSpPr>
          <p:cNvPr id="5" name="Conector reto 4"/>
          <p:cNvCxnSpPr>
            <a:stCxn id="14" idx="3"/>
            <a:endCxn id="39" idx="7"/>
          </p:cNvCxnSpPr>
          <p:nvPr/>
        </p:nvCxnSpPr>
        <p:spPr>
          <a:xfrm flipH="1">
            <a:off x="1624075" y="3982164"/>
            <a:ext cx="159336" cy="165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ipse 16"/>
          <p:cNvSpPr/>
          <p:nvPr/>
        </p:nvSpPr>
        <p:spPr>
          <a:xfrm>
            <a:off x="2336575" y="4077072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80</a:t>
            </a:r>
          </a:p>
        </p:txBody>
      </p:sp>
      <p:cxnSp>
        <p:nvCxnSpPr>
          <p:cNvPr id="7" name="Conector reto 6"/>
          <p:cNvCxnSpPr>
            <a:stCxn id="14" idx="5"/>
            <a:endCxn id="17" idx="1"/>
          </p:cNvCxnSpPr>
          <p:nvPr/>
        </p:nvCxnSpPr>
        <p:spPr>
          <a:xfrm>
            <a:off x="2241667" y="3982164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2270921" y="3732272"/>
            <a:ext cx="860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bal</a:t>
            </a:r>
            <a:r>
              <a:rPr lang="pt-BR" sz="1600" dirty="0"/>
              <a:t> = +1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1622849" y="3105686"/>
            <a:ext cx="860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bal</a:t>
            </a:r>
            <a:r>
              <a:rPr lang="pt-BR" sz="1600" dirty="0"/>
              <a:t> = +1</a:t>
            </a:r>
          </a:p>
        </p:txBody>
      </p:sp>
      <p:sp>
        <p:nvSpPr>
          <p:cNvPr id="22" name="Seta para a direita 21"/>
          <p:cNvSpPr/>
          <p:nvPr/>
        </p:nvSpPr>
        <p:spPr>
          <a:xfrm>
            <a:off x="4716016" y="3788741"/>
            <a:ext cx="726434" cy="4711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CaixaDeTexto 22"/>
          <p:cNvSpPr txBox="1"/>
          <p:nvPr/>
        </p:nvSpPr>
        <p:spPr>
          <a:xfrm>
            <a:off x="4139951" y="2636912"/>
            <a:ext cx="25212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/>
              <a:t>Preciso atualizar o nó 50 que é ancestral de 30. Note que agora cairá no caso 1, novamente.</a:t>
            </a:r>
          </a:p>
        </p:txBody>
      </p:sp>
      <p:sp>
        <p:nvSpPr>
          <p:cNvPr id="36" name="Elipse 35"/>
          <p:cNvSpPr/>
          <p:nvPr/>
        </p:nvSpPr>
        <p:spPr>
          <a:xfrm>
            <a:off x="2984647" y="471748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90</a:t>
            </a:r>
          </a:p>
        </p:txBody>
      </p:sp>
      <p:cxnSp>
        <p:nvCxnSpPr>
          <p:cNvPr id="9" name="Conector reto 8"/>
          <p:cNvCxnSpPr>
            <a:stCxn id="17" idx="5"/>
            <a:endCxn id="36" idx="1"/>
          </p:cNvCxnSpPr>
          <p:nvPr/>
        </p:nvCxnSpPr>
        <p:spPr>
          <a:xfrm>
            <a:off x="2889739" y="4630236"/>
            <a:ext cx="189816" cy="1821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ixaDeTexto 37"/>
          <p:cNvSpPr txBox="1"/>
          <p:nvPr/>
        </p:nvSpPr>
        <p:spPr>
          <a:xfrm>
            <a:off x="2945281" y="4386590"/>
            <a:ext cx="860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bal</a:t>
            </a:r>
            <a:r>
              <a:rPr lang="pt-BR" sz="1600" dirty="0"/>
              <a:t> = 0</a:t>
            </a:r>
          </a:p>
        </p:txBody>
      </p:sp>
      <p:sp>
        <p:nvSpPr>
          <p:cNvPr id="45" name="Elipse 44"/>
          <p:cNvSpPr/>
          <p:nvPr/>
        </p:nvSpPr>
        <p:spPr>
          <a:xfrm>
            <a:off x="2324190" y="2759442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95</a:t>
            </a:r>
          </a:p>
        </p:txBody>
      </p:sp>
      <p:cxnSp>
        <p:nvCxnSpPr>
          <p:cNvPr id="11" name="Conector reto 10"/>
          <p:cNvCxnSpPr>
            <a:stCxn id="45" idx="3"/>
            <a:endCxn id="14" idx="7"/>
          </p:cNvCxnSpPr>
          <p:nvPr/>
        </p:nvCxnSpPr>
        <p:spPr>
          <a:xfrm flipH="1">
            <a:off x="2241667" y="3312606"/>
            <a:ext cx="177431" cy="2113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ixaDeTexto 48"/>
          <p:cNvSpPr txBox="1"/>
          <p:nvPr/>
        </p:nvSpPr>
        <p:spPr>
          <a:xfrm>
            <a:off x="2225201" y="2477656"/>
            <a:ext cx="860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bal</a:t>
            </a:r>
            <a:r>
              <a:rPr lang="pt-BR" sz="1600" dirty="0"/>
              <a:t> = -1</a:t>
            </a:r>
          </a:p>
        </p:txBody>
      </p:sp>
      <p:sp>
        <p:nvSpPr>
          <p:cNvPr id="50" name="Elipse 49"/>
          <p:cNvSpPr/>
          <p:nvPr/>
        </p:nvSpPr>
        <p:spPr>
          <a:xfrm>
            <a:off x="2984647" y="3385338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98</a:t>
            </a:r>
          </a:p>
        </p:txBody>
      </p:sp>
      <p:cxnSp>
        <p:nvCxnSpPr>
          <p:cNvPr id="13" name="Conector reto 12"/>
          <p:cNvCxnSpPr>
            <a:stCxn id="45" idx="5"/>
            <a:endCxn id="50" idx="1"/>
          </p:cNvCxnSpPr>
          <p:nvPr/>
        </p:nvCxnSpPr>
        <p:spPr>
          <a:xfrm>
            <a:off x="2877354" y="3312606"/>
            <a:ext cx="202201" cy="167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ixaDeTexto 50"/>
          <p:cNvSpPr txBox="1"/>
          <p:nvPr/>
        </p:nvSpPr>
        <p:spPr>
          <a:xfrm>
            <a:off x="2918993" y="3090446"/>
            <a:ext cx="860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bal</a:t>
            </a:r>
            <a:r>
              <a:rPr lang="pt-BR" sz="1600" dirty="0"/>
              <a:t> = +1</a:t>
            </a:r>
          </a:p>
        </p:txBody>
      </p:sp>
      <p:sp>
        <p:nvSpPr>
          <p:cNvPr id="26" name="Elipse 25"/>
          <p:cNvSpPr/>
          <p:nvPr/>
        </p:nvSpPr>
        <p:spPr>
          <a:xfrm>
            <a:off x="3632719" y="4033410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99</a:t>
            </a:r>
          </a:p>
        </p:txBody>
      </p:sp>
      <p:cxnSp>
        <p:nvCxnSpPr>
          <p:cNvPr id="6" name="Conector reto 5"/>
          <p:cNvCxnSpPr>
            <a:stCxn id="50" idx="5"/>
            <a:endCxn id="26" idx="1"/>
          </p:cNvCxnSpPr>
          <p:nvPr/>
        </p:nvCxnSpPr>
        <p:spPr>
          <a:xfrm>
            <a:off x="3537811" y="3938502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ixaDeTexto 28"/>
          <p:cNvSpPr txBox="1"/>
          <p:nvPr/>
        </p:nvSpPr>
        <p:spPr>
          <a:xfrm>
            <a:off x="3567065" y="3717032"/>
            <a:ext cx="860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bal</a:t>
            </a:r>
            <a:r>
              <a:rPr lang="pt-BR" sz="1600" dirty="0"/>
              <a:t> = 0</a:t>
            </a:r>
          </a:p>
        </p:txBody>
      </p:sp>
      <p:sp>
        <p:nvSpPr>
          <p:cNvPr id="30" name="Elipse 29"/>
          <p:cNvSpPr/>
          <p:nvPr/>
        </p:nvSpPr>
        <p:spPr>
          <a:xfrm>
            <a:off x="6661247" y="4205848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31" name="Elipse 30"/>
          <p:cNvSpPr/>
          <p:nvPr/>
        </p:nvSpPr>
        <p:spPr>
          <a:xfrm>
            <a:off x="6013175" y="4869160"/>
            <a:ext cx="648072" cy="648072"/>
          </a:xfrm>
          <a:prstGeom prst="ellipse">
            <a:avLst/>
          </a:prstGeom>
          <a:noFill/>
          <a:ln>
            <a:solidFill>
              <a:srgbClr val="3560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20</a:t>
            </a:r>
          </a:p>
        </p:txBody>
      </p:sp>
      <p:cxnSp>
        <p:nvCxnSpPr>
          <p:cNvPr id="32" name="Conector reto 31"/>
          <p:cNvCxnSpPr>
            <a:stCxn id="30" idx="3"/>
            <a:endCxn id="31" idx="7"/>
          </p:cNvCxnSpPr>
          <p:nvPr/>
        </p:nvCxnSpPr>
        <p:spPr>
          <a:xfrm flipH="1">
            <a:off x="6566339" y="4759012"/>
            <a:ext cx="189816" cy="205056"/>
          </a:xfrm>
          <a:prstGeom prst="line">
            <a:avLst/>
          </a:prstGeom>
          <a:ln>
            <a:solidFill>
              <a:srgbClr val="3560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ixaDeTexto 32"/>
          <p:cNvSpPr txBox="1"/>
          <p:nvPr/>
        </p:nvSpPr>
        <p:spPr>
          <a:xfrm>
            <a:off x="5913864" y="4531849"/>
            <a:ext cx="860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bal</a:t>
            </a:r>
            <a:r>
              <a:rPr lang="pt-BR" sz="1600" dirty="0"/>
              <a:t> = 0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6558759" y="3891437"/>
            <a:ext cx="860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bal</a:t>
            </a:r>
            <a:r>
              <a:rPr lang="pt-BR" sz="1600" dirty="0"/>
              <a:t> = -1</a:t>
            </a:r>
          </a:p>
        </p:txBody>
      </p:sp>
      <p:sp>
        <p:nvSpPr>
          <p:cNvPr id="35" name="Elipse 34"/>
          <p:cNvSpPr/>
          <p:nvPr/>
        </p:nvSpPr>
        <p:spPr>
          <a:xfrm>
            <a:off x="7278839" y="3581919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50</a:t>
            </a:r>
          </a:p>
        </p:txBody>
      </p:sp>
      <p:cxnSp>
        <p:nvCxnSpPr>
          <p:cNvPr id="37" name="Conector reto 36"/>
          <p:cNvCxnSpPr>
            <a:stCxn id="35" idx="3"/>
            <a:endCxn id="30" idx="7"/>
          </p:cNvCxnSpPr>
          <p:nvPr/>
        </p:nvCxnSpPr>
        <p:spPr>
          <a:xfrm flipH="1">
            <a:off x="7214411" y="4135083"/>
            <a:ext cx="159336" cy="165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aixaDeTexto 47"/>
          <p:cNvSpPr txBox="1"/>
          <p:nvPr/>
        </p:nvSpPr>
        <p:spPr>
          <a:xfrm>
            <a:off x="7213185" y="3258605"/>
            <a:ext cx="860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FF0000"/>
                </a:solidFill>
              </a:rPr>
              <a:t>bal</a:t>
            </a:r>
            <a:r>
              <a:rPr lang="pt-BR" sz="1600" dirty="0">
                <a:solidFill>
                  <a:srgbClr val="FF0000"/>
                </a:solidFill>
              </a:rPr>
              <a:t> = 0</a:t>
            </a:r>
          </a:p>
        </p:txBody>
      </p:sp>
      <p:sp>
        <p:nvSpPr>
          <p:cNvPr id="55" name="Elipse 54"/>
          <p:cNvSpPr/>
          <p:nvPr/>
        </p:nvSpPr>
        <p:spPr>
          <a:xfrm>
            <a:off x="7914526" y="2912361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95</a:t>
            </a:r>
          </a:p>
        </p:txBody>
      </p:sp>
      <p:cxnSp>
        <p:nvCxnSpPr>
          <p:cNvPr id="56" name="Conector reto 55"/>
          <p:cNvCxnSpPr>
            <a:stCxn id="55" idx="3"/>
            <a:endCxn id="35" idx="7"/>
          </p:cNvCxnSpPr>
          <p:nvPr/>
        </p:nvCxnSpPr>
        <p:spPr>
          <a:xfrm flipH="1">
            <a:off x="7832003" y="3465525"/>
            <a:ext cx="177431" cy="2113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aixaDeTexto 56"/>
          <p:cNvSpPr txBox="1"/>
          <p:nvPr/>
        </p:nvSpPr>
        <p:spPr>
          <a:xfrm>
            <a:off x="7815537" y="2630575"/>
            <a:ext cx="860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bal</a:t>
            </a:r>
            <a:r>
              <a:rPr lang="pt-BR" sz="1600" dirty="0"/>
              <a:t> = -1</a:t>
            </a:r>
          </a:p>
        </p:txBody>
      </p:sp>
      <p:sp>
        <p:nvSpPr>
          <p:cNvPr id="64" name="CaixaDeTexto 63"/>
          <p:cNvSpPr txBox="1"/>
          <p:nvPr/>
        </p:nvSpPr>
        <p:spPr>
          <a:xfrm>
            <a:off x="6443193" y="5592142"/>
            <a:ext cx="25212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/>
              <a:t>Fim! Note que não preciso mais mexer no valor de “</a:t>
            </a:r>
            <a:r>
              <a:rPr lang="pt-BR" sz="1600" b="1" dirty="0" err="1"/>
              <a:t>balanco</a:t>
            </a:r>
            <a:r>
              <a:rPr lang="pt-BR" sz="1600" b="1" dirty="0"/>
              <a:t>” do nó 95.</a:t>
            </a:r>
          </a:p>
        </p:txBody>
      </p:sp>
    </p:spTree>
    <p:extLst>
      <p:ext uri="{BB962C8B-B14F-4D97-AF65-F5344CB8AC3E}">
        <p14:creationId xmlns:p14="http://schemas.microsoft.com/office/powerpoint/2010/main" val="2084347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AVL: conceitos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539552" y="1484784"/>
            <a:ext cx="25853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Exemplo</a:t>
            </a:r>
          </a:p>
        </p:txBody>
      </p:sp>
      <p:grpSp>
        <p:nvGrpSpPr>
          <p:cNvPr id="47" name="Grupo 46"/>
          <p:cNvGrpSpPr/>
          <p:nvPr/>
        </p:nvGrpSpPr>
        <p:grpSpPr>
          <a:xfrm>
            <a:off x="164764" y="2066996"/>
            <a:ext cx="4839284" cy="4261488"/>
            <a:chOff x="164764" y="2066996"/>
            <a:chExt cx="4839284" cy="4261488"/>
          </a:xfrm>
        </p:grpSpPr>
        <p:sp>
          <p:nvSpPr>
            <p:cNvPr id="4" name="Elipse 3"/>
            <p:cNvSpPr/>
            <p:nvPr/>
          </p:nvSpPr>
          <p:spPr>
            <a:xfrm>
              <a:off x="2987824" y="2133275"/>
              <a:ext cx="936104" cy="10801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Elipse 5"/>
            <p:cNvSpPr/>
            <p:nvPr/>
          </p:nvSpPr>
          <p:spPr>
            <a:xfrm>
              <a:off x="2018716" y="3263144"/>
              <a:ext cx="936104" cy="108012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Elipse 6"/>
            <p:cNvSpPr/>
            <p:nvPr/>
          </p:nvSpPr>
          <p:spPr>
            <a:xfrm>
              <a:off x="1005104" y="4426335"/>
              <a:ext cx="936104" cy="108012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9" name="Conector reto 8"/>
            <p:cNvCxnSpPr>
              <a:stCxn id="4" idx="3"/>
              <a:endCxn id="6" idx="7"/>
            </p:cNvCxnSpPr>
            <p:nvPr/>
          </p:nvCxnSpPr>
          <p:spPr>
            <a:xfrm flipH="1">
              <a:off x="2817731" y="3055215"/>
              <a:ext cx="307182" cy="3661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>
              <a:stCxn id="6" idx="3"/>
              <a:endCxn id="7" idx="7"/>
            </p:cNvCxnSpPr>
            <p:nvPr/>
          </p:nvCxnSpPr>
          <p:spPr>
            <a:xfrm flipH="1">
              <a:off x="1804119" y="4185084"/>
              <a:ext cx="351686" cy="3994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CaixaDeTexto 32"/>
            <p:cNvSpPr txBox="1"/>
            <p:nvPr/>
          </p:nvSpPr>
          <p:spPr>
            <a:xfrm>
              <a:off x="2149805" y="2356442"/>
              <a:ext cx="9820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dirty="0" err="1"/>
                <a:t>h</a:t>
              </a:r>
              <a:r>
                <a:rPr lang="pt-BR" sz="2400" baseline="-25000" dirty="0" err="1"/>
                <a:t>e</a:t>
              </a:r>
              <a:r>
                <a:rPr lang="pt-BR" sz="2400" dirty="0"/>
                <a:t> = 2</a:t>
              </a:r>
            </a:p>
          </p:txBody>
        </p:sp>
        <p:sp>
          <p:nvSpPr>
            <p:cNvPr id="34" name="CaixaDeTexto 33"/>
            <p:cNvSpPr txBox="1"/>
            <p:nvPr/>
          </p:nvSpPr>
          <p:spPr>
            <a:xfrm>
              <a:off x="3921428" y="2348880"/>
              <a:ext cx="10826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dirty="0" err="1"/>
                <a:t>h</a:t>
              </a:r>
              <a:r>
                <a:rPr lang="pt-BR" sz="2400" baseline="-25000" dirty="0" err="1"/>
                <a:t>d</a:t>
              </a:r>
              <a:r>
                <a:rPr lang="pt-BR" sz="2400" dirty="0"/>
                <a:t> = 0</a:t>
              </a:r>
            </a:p>
          </p:txBody>
        </p:sp>
        <p:sp>
          <p:nvSpPr>
            <p:cNvPr id="35" name="CaixaDeTexto 34"/>
            <p:cNvSpPr txBox="1"/>
            <p:nvPr/>
          </p:nvSpPr>
          <p:spPr>
            <a:xfrm>
              <a:off x="1187624" y="3543399"/>
              <a:ext cx="9820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dirty="0" err="1"/>
                <a:t>h</a:t>
              </a:r>
              <a:r>
                <a:rPr lang="pt-BR" sz="2400" baseline="-25000" dirty="0" err="1"/>
                <a:t>e</a:t>
              </a:r>
              <a:r>
                <a:rPr lang="pt-BR" sz="2400" dirty="0"/>
                <a:t> = 1</a:t>
              </a:r>
            </a:p>
          </p:txBody>
        </p:sp>
        <p:sp>
          <p:nvSpPr>
            <p:cNvPr id="36" name="CaixaDeTexto 35"/>
            <p:cNvSpPr txBox="1"/>
            <p:nvPr/>
          </p:nvSpPr>
          <p:spPr>
            <a:xfrm>
              <a:off x="2959247" y="3535837"/>
              <a:ext cx="10826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dirty="0" err="1"/>
                <a:t>h</a:t>
              </a:r>
              <a:r>
                <a:rPr lang="pt-BR" sz="2400" baseline="-25000" dirty="0" err="1"/>
                <a:t>d</a:t>
              </a:r>
              <a:r>
                <a:rPr lang="pt-BR" sz="2400" dirty="0"/>
                <a:t> = 0</a:t>
              </a:r>
            </a:p>
          </p:txBody>
        </p:sp>
        <p:sp>
          <p:nvSpPr>
            <p:cNvPr id="37" name="CaixaDeTexto 36"/>
            <p:cNvSpPr txBox="1"/>
            <p:nvPr/>
          </p:nvSpPr>
          <p:spPr>
            <a:xfrm>
              <a:off x="164764" y="4660698"/>
              <a:ext cx="9820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dirty="0" err="1"/>
                <a:t>h</a:t>
              </a:r>
              <a:r>
                <a:rPr lang="pt-BR" sz="2400" baseline="-25000" dirty="0" err="1"/>
                <a:t>e</a:t>
              </a:r>
              <a:r>
                <a:rPr lang="pt-BR" sz="2400" dirty="0"/>
                <a:t> = 0</a:t>
              </a:r>
            </a:p>
          </p:txBody>
        </p:sp>
        <p:sp>
          <p:nvSpPr>
            <p:cNvPr id="38" name="CaixaDeTexto 37"/>
            <p:cNvSpPr txBox="1"/>
            <p:nvPr/>
          </p:nvSpPr>
          <p:spPr>
            <a:xfrm>
              <a:off x="1936387" y="4653136"/>
              <a:ext cx="10826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dirty="0" err="1"/>
                <a:t>h</a:t>
              </a:r>
              <a:r>
                <a:rPr lang="pt-BR" sz="2400" baseline="-25000" dirty="0" err="1"/>
                <a:t>d</a:t>
              </a:r>
              <a:r>
                <a:rPr lang="pt-BR" sz="2400" dirty="0"/>
                <a:t> = 0</a:t>
              </a:r>
            </a:p>
          </p:txBody>
        </p:sp>
        <p:sp>
          <p:nvSpPr>
            <p:cNvPr id="43" name="Retângulo 42"/>
            <p:cNvSpPr/>
            <p:nvPr/>
          </p:nvSpPr>
          <p:spPr>
            <a:xfrm>
              <a:off x="206477" y="2066996"/>
              <a:ext cx="4563380" cy="349845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5" name="CaixaDeTexto 44"/>
            <p:cNvSpPr txBox="1"/>
            <p:nvPr/>
          </p:nvSpPr>
          <p:spPr>
            <a:xfrm>
              <a:off x="1581168" y="5805264"/>
              <a:ext cx="2270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800" b="1" dirty="0"/>
                <a:t>Não é AVL</a:t>
              </a:r>
            </a:p>
          </p:txBody>
        </p:sp>
      </p:grpSp>
      <p:grpSp>
        <p:nvGrpSpPr>
          <p:cNvPr id="48" name="Grupo 47"/>
          <p:cNvGrpSpPr/>
          <p:nvPr/>
        </p:nvGrpSpPr>
        <p:grpSpPr>
          <a:xfrm>
            <a:off x="5146376" y="2064774"/>
            <a:ext cx="3818112" cy="4263710"/>
            <a:chOff x="5146376" y="2064774"/>
            <a:chExt cx="3818112" cy="4263710"/>
          </a:xfrm>
        </p:grpSpPr>
        <p:sp>
          <p:nvSpPr>
            <p:cNvPr id="26" name="Elipse 25"/>
            <p:cNvSpPr/>
            <p:nvPr/>
          </p:nvSpPr>
          <p:spPr>
            <a:xfrm>
              <a:off x="6953504" y="2368746"/>
              <a:ext cx="936104" cy="108012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7" name="Elipse 26"/>
            <p:cNvSpPr/>
            <p:nvPr/>
          </p:nvSpPr>
          <p:spPr>
            <a:xfrm>
              <a:off x="5984396" y="3498615"/>
              <a:ext cx="936104" cy="108012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29" name="Conector reto 28"/>
            <p:cNvCxnSpPr>
              <a:stCxn id="26" idx="3"/>
              <a:endCxn id="27" idx="7"/>
            </p:cNvCxnSpPr>
            <p:nvPr/>
          </p:nvCxnSpPr>
          <p:spPr>
            <a:xfrm flipH="1">
              <a:off x="6783411" y="3290686"/>
              <a:ext cx="307182" cy="3661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CaixaDeTexto 38"/>
            <p:cNvSpPr txBox="1"/>
            <p:nvPr/>
          </p:nvSpPr>
          <p:spPr>
            <a:xfrm>
              <a:off x="6110245" y="2635059"/>
              <a:ext cx="9820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dirty="0" err="1"/>
                <a:t>h</a:t>
              </a:r>
              <a:r>
                <a:rPr lang="pt-BR" sz="2400" baseline="-25000" dirty="0" err="1"/>
                <a:t>e</a:t>
              </a:r>
              <a:r>
                <a:rPr lang="pt-BR" sz="2400" dirty="0"/>
                <a:t> = 1</a:t>
              </a:r>
            </a:p>
          </p:txBody>
        </p:sp>
        <p:sp>
          <p:nvSpPr>
            <p:cNvPr id="40" name="CaixaDeTexto 39"/>
            <p:cNvSpPr txBox="1"/>
            <p:nvPr/>
          </p:nvSpPr>
          <p:spPr>
            <a:xfrm>
              <a:off x="7881868" y="2627497"/>
              <a:ext cx="10826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dirty="0" err="1"/>
                <a:t>h</a:t>
              </a:r>
              <a:r>
                <a:rPr lang="pt-BR" sz="2400" baseline="-25000" dirty="0" err="1"/>
                <a:t>d</a:t>
              </a:r>
              <a:r>
                <a:rPr lang="pt-BR" sz="2400" dirty="0"/>
                <a:t> = 0</a:t>
              </a:r>
            </a:p>
          </p:txBody>
        </p:sp>
        <p:sp>
          <p:nvSpPr>
            <p:cNvPr id="41" name="CaixaDeTexto 40"/>
            <p:cNvSpPr txBox="1"/>
            <p:nvPr/>
          </p:nvSpPr>
          <p:spPr>
            <a:xfrm>
              <a:off x="5146377" y="3796602"/>
              <a:ext cx="9820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dirty="0" err="1"/>
                <a:t>h</a:t>
              </a:r>
              <a:r>
                <a:rPr lang="pt-BR" sz="2400" baseline="-25000" dirty="0" err="1"/>
                <a:t>e</a:t>
              </a:r>
              <a:r>
                <a:rPr lang="pt-BR" sz="2400" dirty="0"/>
                <a:t> = 0</a:t>
              </a:r>
            </a:p>
          </p:txBody>
        </p:sp>
        <p:sp>
          <p:nvSpPr>
            <p:cNvPr id="42" name="CaixaDeTexto 41"/>
            <p:cNvSpPr txBox="1"/>
            <p:nvPr/>
          </p:nvSpPr>
          <p:spPr>
            <a:xfrm>
              <a:off x="6918000" y="3789040"/>
              <a:ext cx="10826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dirty="0" err="1"/>
                <a:t>h</a:t>
              </a:r>
              <a:r>
                <a:rPr lang="pt-BR" sz="2400" baseline="-25000" dirty="0" err="1"/>
                <a:t>d</a:t>
              </a:r>
              <a:r>
                <a:rPr lang="pt-BR" sz="2400" dirty="0"/>
                <a:t> = 0</a:t>
              </a:r>
            </a:p>
          </p:txBody>
        </p:sp>
        <p:sp>
          <p:nvSpPr>
            <p:cNvPr id="44" name="Retângulo 43"/>
            <p:cNvSpPr/>
            <p:nvPr/>
          </p:nvSpPr>
          <p:spPr>
            <a:xfrm>
              <a:off x="5146376" y="2064774"/>
              <a:ext cx="3674095" cy="350067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6" name="CaixaDeTexto 45"/>
            <p:cNvSpPr txBox="1"/>
            <p:nvPr/>
          </p:nvSpPr>
          <p:spPr>
            <a:xfrm>
              <a:off x="5901648" y="5805264"/>
              <a:ext cx="2270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800" b="1" dirty="0"/>
                <a:t>AVL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974501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AVL: variável balanço – caso 3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67544" y="1484784"/>
            <a:ext cx="817290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pt-BR" sz="2000" dirty="0"/>
              <a:t>Nó incluído na </a:t>
            </a:r>
            <a:r>
              <a:rPr lang="pt-BR" sz="2000" dirty="0" err="1"/>
              <a:t>subárvore</a:t>
            </a:r>
            <a:r>
              <a:rPr lang="pt-BR" sz="2000" dirty="0"/>
              <a:t> esquerda de um nó </a:t>
            </a:r>
            <a:r>
              <a:rPr lang="pt-BR" sz="2000" b="1" dirty="0"/>
              <a:t>v</a:t>
            </a:r>
            <a:r>
              <a:rPr lang="pt-BR" sz="2000" dirty="0"/>
              <a:t>:</a:t>
            </a:r>
          </a:p>
          <a:p>
            <a:pPr marL="800100" lvl="1" indent="-342900" algn="just">
              <a:spcBef>
                <a:spcPts val="1200"/>
              </a:spcBef>
              <a:buFont typeface="Wingdings" pitchFamily="2" charset="2"/>
              <a:buChar char="ü"/>
            </a:pPr>
            <a:r>
              <a:rPr lang="pt-BR" sz="2000" b="1" dirty="0"/>
              <a:t>Caso 3: </a:t>
            </a:r>
            <a:r>
              <a:rPr lang="pt-BR" sz="2000" dirty="0"/>
              <a:t>balanço(v) = -1 antes da inclusão</a:t>
            </a:r>
          </a:p>
          <a:p>
            <a:pPr marL="1257300" lvl="2" indent="-342900" algn="just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BR" sz="2000" dirty="0"/>
              <a:t>Neste caso, balanço(v) se torna -2 e o nó vai estar desbalanceado;</a:t>
            </a:r>
          </a:p>
          <a:p>
            <a:pPr marL="1257300" lvl="2" indent="-342900" algn="just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BR" sz="2000" dirty="0"/>
              <a:t>A rotação correta deve ser empregada, conforme já foi visto;</a:t>
            </a:r>
          </a:p>
          <a:p>
            <a:pPr marL="1257300" lvl="2" indent="-342900" algn="just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BR" sz="2000" dirty="0"/>
              <a:t>Como qualquer rotação implica que a </a:t>
            </a:r>
            <a:r>
              <a:rPr lang="pt-BR" sz="2000" dirty="0" err="1"/>
              <a:t>subárvore</a:t>
            </a:r>
            <a:r>
              <a:rPr lang="pt-BR" sz="2000" dirty="0"/>
              <a:t> resultante tenha a mesma altura da </a:t>
            </a:r>
            <a:r>
              <a:rPr lang="pt-BR" sz="2000" dirty="0" err="1"/>
              <a:t>subárvore</a:t>
            </a:r>
            <a:r>
              <a:rPr lang="pt-BR" sz="2000" dirty="0"/>
              <a:t> antes da inclusão. As alturas dos ancestrais de </a:t>
            </a:r>
            <a:r>
              <a:rPr lang="pt-BR" sz="2000" b="1" dirty="0"/>
              <a:t>v</a:t>
            </a:r>
            <a:r>
              <a:rPr lang="pt-BR" sz="2000" dirty="0"/>
              <a:t> não mais necessitam de avaliação.</a:t>
            </a:r>
          </a:p>
          <a:p>
            <a:pPr marL="342900" indent="-342900" algn="just">
              <a:spcBef>
                <a:spcPts val="30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000" dirty="0"/>
              <a:t>Para inserção na </a:t>
            </a:r>
            <a:r>
              <a:rPr lang="pt-BR" sz="2000" dirty="0" err="1"/>
              <a:t>subárvore</a:t>
            </a:r>
            <a:r>
              <a:rPr lang="pt-BR" sz="2000" dirty="0"/>
              <a:t> direita de </a:t>
            </a:r>
            <a:r>
              <a:rPr lang="pt-BR" sz="2000" b="1" dirty="0"/>
              <a:t>v</a:t>
            </a:r>
            <a:r>
              <a:rPr lang="pt-BR" sz="2000" dirty="0"/>
              <a:t>, casos simétricos devem ser considerados.</a:t>
            </a:r>
          </a:p>
        </p:txBody>
      </p:sp>
      <p:sp>
        <p:nvSpPr>
          <p:cNvPr id="3" name="Retângulo 2"/>
          <p:cNvSpPr/>
          <p:nvPr/>
        </p:nvSpPr>
        <p:spPr>
          <a:xfrm>
            <a:off x="539552" y="5013176"/>
            <a:ext cx="8100900" cy="872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54958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071563" indent="-1071563" algn="l"/>
            <a:r>
              <a:rPr lang="pt-BR" dirty="0">
                <a:solidFill>
                  <a:schemeClr val="tx2"/>
                </a:solidFill>
              </a:rPr>
              <a:t>AVL: inserção elemento</a:t>
            </a:r>
            <a:br>
              <a:rPr lang="pt-BR" dirty="0"/>
            </a:b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pt-BR" sz="4000" dirty="0">
                <a:solidFill>
                  <a:schemeClr val="accent6">
                    <a:lumMod val="75000"/>
                  </a:schemeClr>
                </a:solidFill>
              </a:rPr>
              <a:t>ódigo – onde inserir um elemento</a:t>
            </a:r>
          </a:p>
        </p:txBody>
      </p:sp>
      <p:sp>
        <p:nvSpPr>
          <p:cNvPr id="3" name="Elipse 2"/>
          <p:cNvSpPr/>
          <p:nvPr/>
        </p:nvSpPr>
        <p:spPr>
          <a:xfrm>
            <a:off x="3563888" y="2209647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20" name="Elipse 19"/>
          <p:cNvSpPr/>
          <p:nvPr/>
        </p:nvSpPr>
        <p:spPr>
          <a:xfrm>
            <a:off x="2915816" y="2836453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21" name="Elipse 20"/>
          <p:cNvSpPr/>
          <p:nvPr/>
        </p:nvSpPr>
        <p:spPr>
          <a:xfrm>
            <a:off x="4211960" y="2852936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70</a:t>
            </a:r>
          </a:p>
        </p:txBody>
      </p:sp>
      <p:sp>
        <p:nvSpPr>
          <p:cNvPr id="22" name="Elipse 21"/>
          <p:cNvSpPr/>
          <p:nvPr/>
        </p:nvSpPr>
        <p:spPr>
          <a:xfrm>
            <a:off x="2267744" y="3484525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23" name="Elipse 22"/>
          <p:cNvSpPr/>
          <p:nvPr/>
        </p:nvSpPr>
        <p:spPr>
          <a:xfrm>
            <a:off x="4860032" y="3501008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80</a:t>
            </a:r>
          </a:p>
        </p:txBody>
      </p:sp>
      <p:sp>
        <p:nvSpPr>
          <p:cNvPr id="24" name="Elipse 23"/>
          <p:cNvSpPr/>
          <p:nvPr/>
        </p:nvSpPr>
        <p:spPr>
          <a:xfrm>
            <a:off x="1619672" y="4132597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25" name="Elipse 24"/>
          <p:cNvSpPr/>
          <p:nvPr/>
        </p:nvSpPr>
        <p:spPr>
          <a:xfrm>
            <a:off x="3563888" y="3501008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45</a:t>
            </a:r>
          </a:p>
        </p:txBody>
      </p:sp>
      <p:cxnSp>
        <p:nvCxnSpPr>
          <p:cNvPr id="26" name="Conector reto 25"/>
          <p:cNvCxnSpPr>
            <a:stCxn id="3" idx="5"/>
            <a:endCxn id="21" idx="1"/>
          </p:cNvCxnSpPr>
          <p:nvPr/>
        </p:nvCxnSpPr>
        <p:spPr>
          <a:xfrm>
            <a:off x="4117052" y="2762811"/>
            <a:ext cx="189816" cy="185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>
            <a:stCxn id="3" idx="3"/>
            <a:endCxn id="20" idx="7"/>
          </p:cNvCxnSpPr>
          <p:nvPr/>
        </p:nvCxnSpPr>
        <p:spPr>
          <a:xfrm flipH="1">
            <a:off x="3468980" y="2762811"/>
            <a:ext cx="189816" cy="168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>
            <a:stCxn id="20" idx="3"/>
            <a:endCxn id="22" idx="7"/>
          </p:cNvCxnSpPr>
          <p:nvPr/>
        </p:nvCxnSpPr>
        <p:spPr>
          <a:xfrm flipH="1">
            <a:off x="2820908" y="3389617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to 35"/>
          <p:cNvCxnSpPr>
            <a:stCxn id="22" idx="3"/>
          </p:cNvCxnSpPr>
          <p:nvPr/>
        </p:nvCxnSpPr>
        <p:spPr>
          <a:xfrm flipH="1">
            <a:off x="2172836" y="4037689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to 38"/>
          <p:cNvCxnSpPr>
            <a:stCxn id="20" idx="5"/>
            <a:endCxn id="25" idx="1"/>
          </p:cNvCxnSpPr>
          <p:nvPr/>
        </p:nvCxnSpPr>
        <p:spPr>
          <a:xfrm>
            <a:off x="3468980" y="3389617"/>
            <a:ext cx="189816" cy="206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>
            <a:stCxn id="21" idx="5"/>
            <a:endCxn id="23" idx="1"/>
          </p:cNvCxnSpPr>
          <p:nvPr/>
        </p:nvCxnSpPr>
        <p:spPr>
          <a:xfrm>
            <a:off x="4765124" y="3406100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Elipse 72"/>
          <p:cNvSpPr/>
          <p:nvPr/>
        </p:nvSpPr>
        <p:spPr>
          <a:xfrm>
            <a:off x="2915816" y="4149080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35</a:t>
            </a:r>
          </a:p>
        </p:txBody>
      </p:sp>
      <p:cxnSp>
        <p:nvCxnSpPr>
          <p:cNvPr id="75" name="Conector reto 74"/>
          <p:cNvCxnSpPr>
            <a:stCxn id="22" idx="5"/>
            <a:endCxn id="73" idx="1"/>
          </p:cNvCxnSpPr>
          <p:nvPr/>
        </p:nvCxnSpPr>
        <p:spPr>
          <a:xfrm>
            <a:off x="2820908" y="4037689"/>
            <a:ext cx="189816" cy="206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ixaDeTexto 26"/>
          <p:cNvSpPr txBox="1"/>
          <p:nvPr/>
        </p:nvSpPr>
        <p:spPr>
          <a:xfrm>
            <a:off x="5220072" y="1844824"/>
            <a:ext cx="308159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t-BR" dirty="0">
                <a:solidFill>
                  <a:srgbClr val="FF0000"/>
                </a:solidFill>
              </a:rPr>
              <a:t>Inserir o elemento 37.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5" name="Arco 4"/>
          <p:cNvSpPr/>
          <p:nvPr/>
        </p:nvSpPr>
        <p:spPr>
          <a:xfrm flipH="1">
            <a:off x="2899738" y="2209647"/>
            <a:ext cx="837888" cy="914400"/>
          </a:xfrm>
          <a:prstGeom prst="arc">
            <a:avLst>
              <a:gd name="adj1" fmla="val 14147063"/>
              <a:gd name="adj2" fmla="val 2380598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Arco 28"/>
          <p:cNvSpPr/>
          <p:nvPr/>
        </p:nvSpPr>
        <p:spPr>
          <a:xfrm flipH="1">
            <a:off x="2228766" y="2886245"/>
            <a:ext cx="837888" cy="914400"/>
          </a:xfrm>
          <a:prstGeom prst="arc">
            <a:avLst>
              <a:gd name="adj1" fmla="val 14147063"/>
              <a:gd name="adj2" fmla="val 2380598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Arco 30"/>
          <p:cNvSpPr/>
          <p:nvPr/>
        </p:nvSpPr>
        <p:spPr>
          <a:xfrm rot="16200000" flipH="1">
            <a:off x="2336647" y="3899583"/>
            <a:ext cx="837888" cy="914400"/>
          </a:xfrm>
          <a:prstGeom prst="arc">
            <a:avLst>
              <a:gd name="adj1" fmla="val 14147063"/>
              <a:gd name="adj2" fmla="val 2380598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2" name="Conector reto 31"/>
          <p:cNvCxnSpPr>
            <a:stCxn id="73" idx="5"/>
            <a:endCxn id="33" idx="1"/>
          </p:cNvCxnSpPr>
          <p:nvPr/>
        </p:nvCxnSpPr>
        <p:spPr>
          <a:xfrm>
            <a:off x="3468980" y="4702244"/>
            <a:ext cx="189816" cy="18981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ipse 32"/>
          <p:cNvSpPr/>
          <p:nvPr/>
        </p:nvSpPr>
        <p:spPr>
          <a:xfrm>
            <a:off x="3563888" y="4797152"/>
            <a:ext cx="648072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rgbClr val="FF0000"/>
                </a:solidFill>
              </a:rPr>
              <a:t>37</a:t>
            </a:r>
          </a:p>
        </p:txBody>
      </p:sp>
    </p:spTree>
    <p:extLst>
      <p:ext uri="{BB962C8B-B14F-4D97-AF65-F5344CB8AC3E}">
        <p14:creationId xmlns:p14="http://schemas.microsoft.com/office/powerpoint/2010/main" val="207713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5" grpId="0" animBg="1"/>
      <p:bldP spid="29" grpId="0" animBg="1"/>
      <p:bldP spid="31" grpId="0" animBg="1"/>
      <p:bldP spid="3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071563" indent="-1071563" algn="l"/>
            <a:r>
              <a:rPr lang="pt-BR" dirty="0">
                <a:solidFill>
                  <a:schemeClr val="tx2"/>
                </a:solidFill>
              </a:rPr>
              <a:t>AVL: inserção elemento</a:t>
            </a:r>
            <a:br>
              <a:rPr lang="pt-BR" dirty="0"/>
            </a:b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pt-BR" sz="4000" dirty="0">
                <a:solidFill>
                  <a:schemeClr val="accent6">
                    <a:lumMod val="75000"/>
                  </a:schemeClr>
                </a:solidFill>
              </a:rPr>
              <a:t>ódigo – onde inserir um elemento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539552" y="1700808"/>
            <a:ext cx="8352928" cy="24852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pt-BR" dirty="0" err="1">
                <a:latin typeface="Arial" pitchFamily="34" charset="0"/>
                <a:cs typeface="Arial" pitchFamily="34" charset="0"/>
              </a:rPr>
              <a:t>P_no</a:t>
            </a:r>
            <a:r>
              <a:rPr lang="pt-BR" dirty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Inserir_AVL</a:t>
            </a:r>
            <a:r>
              <a:rPr lang="pt-BR" dirty="0">
                <a:latin typeface="Arial" pitchFamily="34" charset="0"/>
                <a:cs typeface="Arial" pitchFamily="34" charset="0"/>
              </a:rPr>
              <a:t>(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P_no</a:t>
            </a:r>
            <a:r>
              <a:rPr lang="pt-BR" dirty="0">
                <a:latin typeface="Arial" pitchFamily="34" charset="0"/>
                <a:cs typeface="Arial" pitchFamily="34" charset="0"/>
              </a:rPr>
              <a:t> raiz, </a:t>
            </a:r>
            <a:r>
              <a:rPr lang="pt-BR" b="1" dirty="0" err="1">
                <a:latin typeface="Arial" pitchFamily="34" charset="0"/>
                <a:cs typeface="Arial" pitchFamily="34" charset="0"/>
              </a:rPr>
              <a:t>int</a:t>
            </a:r>
            <a:r>
              <a:rPr lang="pt-BR" dirty="0">
                <a:latin typeface="Arial" pitchFamily="34" charset="0"/>
                <a:cs typeface="Arial" pitchFamily="34" charset="0"/>
              </a:rPr>
              <a:t> elemento)</a:t>
            </a:r>
          </a:p>
          <a:p>
            <a:r>
              <a:rPr lang="pt-BR" b="1" dirty="0">
                <a:latin typeface="Arial" pitchFamily="34" charset="0"/>
                <a:cs typeface="Arial" pitchFamily="34" charset="0"/>
              </a:rPr>
              <a:t>{</a:t>
            </a:r>
          </a:p>
          <a:p>
            <a:r>
              <a:rPr lang="pt-BR" dirty="0">
                <a:latin typeface="Arial" pitchFamily="34" charset="0"/>
                <a:cs typeface="Arial" pitchFamily="34" charset="0"/>
              </a:rPr>
              <a:t>     </a:t>
            </a:r>
            <a:r>
              <a:rPr lang="pt-BR" b="1" dirty="0" err="1">
                <a:latin typeface="Arial" pitchFamily="34" charset="0"/>
                <a:cs typeface="Arial" pitchFamily="34" charset="0"/>
              </a:rPr>
              <a:t>if</a:t>
            </a:r>
            <a:r>
              <a:rPr lang="pt-BR" dirty="0">
                <a:latin typeface="Arial" pitchFamily="34" charset="0"/>
                <a:cs typeface="Arial" pitchFamily="34" charset="0"/>
              </a:rPr>
              <a:t> (raiz == NULL) </a:t>
            </a:r>
            <a:r>
              <a:rPr lang="pt-BR" b="1" dirty="0" err="1">
                <a:latin typeface="Arial" pitchFamily="34" charset="0"/>
                <a:cs typeface="Arial" pitchFamily="34" charset="0"/>
              </a:rPr>
              <a:t>return</a:t>
            </a:r>
            <a:r>
              <a:rPr lang="pt-BR" dirty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Criar_no</a:t>
            </a:r>
            <a:r>
              <a:rPr lang="pt-BR" dirty="0">
                <a:latin typeface="Arial" pitchFamily="34" charset="0"/>
                <a:cs typeface="Arial" pitchFamily="34" charset="0"/>
              </a:rPr>
              <a:t>(elemento);  </a:t>
            </a:r>
          </a:p>
          <a:p>
            <a:pPr>
              <a:spcBef>
                <a:spcPts val="300"/>
              </a:spcBef>
            </a:pPr>
            <a:r>
              <a:rPr lang="pt-BR" dirty="0">
                <a:latin typeface="Arial" pitchFamily="34" charset="0"/>
                <a:cs typeface="Arial" pitchFamily="34" charset="0"/>
              </a:rPr>
              <a:t>     </a:t>
            </a:r>
            <a:r>
              <a:rPr lang="pt-BR" b="1" dirty="0" err="1">
                <a:latin typeface="Arial" pitchFamily="34" charset="0"/>
                <a:cs typeface="Arial" pitchFamily="34" charset="0"/>
              </a:rPr>
              <a:t>else</a:t>
            </a:r>
            <a:r>
              <a:rPr lang="pt-BR" dirty="0">
                <a:latin typeface="Arial" pitchFamily="34" charset="0"/>
                <a:cs typeface="Arial" pitchFamily="34" charset="0"/>
              </a:rPr>
              <a:t>  </a:t>
            </a:r>
            <a:r>
              <a:rPr lang="pt-BR" b="1" dirty="0" err="1">
                <a:latin typeface="Arial" pitchFamily="34" charset="0"/>
                <a:cs typeface="Arial" pitchFamily="34" charset="0"/>
              </a:rPr>
              <a:t>if</a:t>
            </a:r>
            <a:r>
              <a:rPr lang="pt-BR" dirty="0">
                <a:latin typeface="Arial" pitchFamily="34" charset="0"/>
                <a:cs typeface="Arial" pitchFamily="34" charset="0"/>
              </a:rPr>
              <a:t>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(</a:t>
            </a:r>
            <a:r>
              <a:rPr lang="pt-BR" dirty="0">
                <a:latin typeface="Arial" pitchFamily="34" charset="0"/>
                <a:cs typeface="Arial" pitchFamily="34" charset="0"/>
              </a:rPr>
              <a:t>elemento &lt; raiz-&gt;valor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) </a:t>
            </a:r>
            <a:r>
              <a:rPr lang="pt-BR" dirty="0">
                <a:latin typeface="Arial" pitchFamily="34" charset="0"/>
                <a:cs typeface="Arial" pitchFamily="34" charset="0"/>
              </a:rPr>
              <a:t>raiz-&gt;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esq</a:t>
            </a:r>
            <a:r>
              <a:rPr lang="pt-BR" dirty="0">
                <a:latin typeface="Arial" pitchFamily="34" charset="0"/>
                <a:cs typeface="Arial" pitchFamily="34" charset="0"/>
              </a:rPr>
              <a:t> =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Inserir_AVL</a:t>
            </a:r>
            <a:r>
              <a:rPr lang="pt-BR" dirty="0">
                <a:latin typeface="Arial" pitchFamily="34" charset="0"/>
                <a:cs typeface="Arial" pitchFamily="34" charset="0"/>
              </a:rPr>
              <a:t>(raiz-&gt;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esq</a:t>
            </a:r>
            <a:r>
              <a:rPr lang="pt-BR" dirty="0">
                <a:latin typeface="Arial" pitchFamily="34" charset="0"/>
                <a:cs typeface="Arial" pitchFamily="34" charset="0"/>
              </a:rPr>
              <a:t>, elemento); </a:t>
            </a:r>
          </a:p>
          <a:p>
            <a:pPr>
              <a:spcBef>
                <a:spcPts val="300"/>
              </a:spcBef>
            </a:pPr>
            <a:r>
              <a:rPr lang="pt-BR" dirty="0">
                <a:latin typeface="Arial" pitchFamily="34" charset="0"/>
                <a:cs typeface="Arial" pitchFamily="34" charset="0"/>
              </a:rPr>
              <a:t>     </a:t>
            </a:r>
            <a:r>
              <a:rPr lang="pt-BR" b="1" dirty="0" err="1">
                <a:latin typeface="Arial" pitchFamily="34" charset="0"/>
                <a:cs typeface="Arial" pitchFamily="34" charset="0"/>
              </a:rPr>
              <a:t>else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  </a:t>
            </a:r>
            <a:r>
              <a:rPr lang="pt-BR" b="1" dirty="0" err="1">
                <a:latin typeface="Arial" pitchFamily="34" charset="0"/>
                <a:cs typeface="Arial" pitchFamily="34" charset="0"/>
              </a:rPr>
              <a:t>if</a:t>
            </a:r>
            <a:r>
              <a:rPr lang="pt-BR" dirty="0">
                <a:latin typeface="Arial" pitchFamily="34" charset="0"/>
                <a:cs typeface="Arial" pitchFamily="34" charset="0"/>
              </a:rPr>
              <a:t> (elemento &gt; raiz-&gt;valor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)</a:t>
            </a:r>
            <a:r>
              <a:rPr lang="pt-BR" dirty="0">
                <a:latin typeface="Arial" pitchFamily="34" charset="0"/>
                <a:cs typeface="Arial" pitchFamily="34" charset="0"/>
              </a:rPr>
              <a:t> raiz-&gt;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dir</a:t>
            </a:r>
            <a:r>
              <a:rPr lang="pt-BR" dirty="0">
                <a:latin typeface="Arial" pitchFamily="34" charset="0"/>
                <a:cs typeface="Arial" pitchFamily="34" charset="0"/>
              </a:rPr>
              <a:t> =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Inserir_AVL</a:t>
            </a:r>
            <a:r>
              <a:rPr lang="pt-BR" dirty="0">
                <a:latin typeface="Arial" pitchFamily="34" charset="0"/>
                <a:cs typeface="Arial" pitchFamily="34" charset="0"/>
              </a:rPr>
              <a:t>(raiz-&gt;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dir</a:t>
            </a:r>
            <a:r>
              <a:rPr lang="pt-BR" dirty="0">
                <a:latin typeface="Arial" pitchFamily="34" charset="0"/>
                <a:cs typeface="Arial" pitchFamily="34" charset="0"/>
              </a:rPr>
              <a:t>, elemento);</a:t>
            </a:r>
          </a:p>
          <a:p>
            <a:pPr>
              <a:spcBef>
                <a:spcPts val="300"/>
              </a:spcBef>
            </a:pPr>
            <a:r>
              <a:rPr lang="pt-BR" dirty="0">
                <a:latin typeface="Arial" pitchFamily="34" charset="0"/>
                <a:cs typeface="Arial" pitchFamily="34" charset="0"/>
              </a:rPr>
              <a:t>     </a:t>
            </a:r>
            <a:r>
              <a:rPr lang="pt-BR" b="1" dirty="0" err="1">
                <a:latin typeface="Arial" pitchFamily="34" charset="0"/>
                <a:cs typeface="Arial" pitchFamily="34" charset="0"/>
              </a:rPr>
              <a:t>else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b="1" dirty="0" err="1">
                <a:latin typeface="Arial" pitchFamily="34" charset="0"/>
                <a:cs typeface="Arial" pitchFamily="34" charset="0"/>
              </a:rPr>
              <a:t>return</a:t>
            </a:r>
            <a:r>
              <a:rPr lang="pt-BR" dirty="0">
                <a:latin typeface="Arial" pitchFamily="34" charset="0"/>
                <a:cs typeface="Arial" pitchFamily="34" charset="0"/>
              </a:rPr>
              <a:t> NULL</a:t>
            </a:r>
            <a:r>
              <a:rPr lang="pt-BR" i="1" dirty="0">
                <a:latin typeface="Arial" pitchFamily="34" charset="0"/>
                <a:cs typeface="Arial" pitchFamily="34" charset="0"/>
              </a:rPr>
              <a:t>;   /*indicar que elemento já existe */</a:t>
            </a:r>
          </a:p>
          <a:p>
            <a:pPr>
              <a:spcBef>
                <a:spcPts val="1200"/>
              </a:spcBef>
            </a:pPr>
            <a:r>
              <a:rPr lang="pt-BR" dirty="0">
                <a:latin typeface="Arial" pitchFamily="34" charset="0"/>
                <a:cs typeface="Arial" pitchFamily="34" charset="0"/>
              </a:rPr>
              <a:t>     </a:t>
            </a:r>
            <a:r>
              <a:rPr lang="pt-BR" b="1" dirty="0" err="1">
                <a:latin typeface="Arial" pitchFamily="34" charset="0"/>
                <a:cs typeface="Arial" pitchFamily="34" charset="0"/>
              </a:rPr>
              <a:t>return</a:t>
            </a:r>
            <a:r>
              <a:rPr lang="pt-BR" dirty="0">
                <a:latin typeface="Arial" pitchFamily="34" charset="0"/>
                <a:cs typeface="Arial" pitchFamily="34" charset="0"/>
              </a:rPr>
              <a:t> raiz;</a:t>
            </a:r>
          </a:p>
          <a:p>
            <a:r>
              <a:rPr lang="pt-BR" b="1" dirty="0">
                <a:latin typeface="Arial" pitchFamily="34" charset="0"/>
                <a:cs typeface="Arial" pitchFamily="34" charset="0"/>
              </a:rPr>
              <a:t>}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516964" y="4256072"/>
            <a:ext cx="4680520" cy="25391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pt-BR" sz="1600" dirty="0" err="1">
                <a:latin typeface="Arial" pitchFamily="34" charset="0"/>
                <a:cs typeface="Arial" pitchFamily="34" charset="0"/>
              </a:rPr>
              <a:t>P_no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600" dirty="0" err="1">
                <a:latin typeface="Arial" pitchFamily="34" charset="0"/>
                <a:cs typeface="Arial" pitchFamily="34" charset="0"/>
              </a:rPr>
              <a:t>Criar_no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(</a:t>
            </a:r>
            <a:r>
              <a:rPr lang="pt-BR" sz="1600" b="1" dirty="0" err="1">
                <a:latin typeface="Arial" pitchFamily="34" charset="0"/>
                <a:cs typeface="Arial" pitchFamily="34" charset="0"/>
              </a:rPr>
              <a:t>int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 elemento)</a:t>
            </a:r>
          </a:p>
          <a:p>
            <a:r>
              <a:rPr lang="pt-BR" sz="1600" b="1" dirty="0">
                <a:latin typeface="Arial" pitchFamily="34" charset="0"/>
                <a:cs typeface="Arial" pitchFamily="34" charset="0"/>
              </a:rPr>
              <a:t>{    </a:t>
            </a:r>
            <a:r>
              <a:rPr lang="pt-BR" sz="1600" dirty="0" err="1">
                <a:latin typeface="Arial" pitchFamily="34" charset="0"/>
                <a:cs typeface="Arial" pitchFamily="34" charset="0"/>
              </a:rPr>
              <a:t>P_no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600" dirty="0" err="1">
                <a:latin typeface="Arial" pitchFamily="34" charset="0"/>
                <a:cs typeface="Arial" pitchFamily="34" charset="0"/>
              </a:rPr>
              <a:t>novo_no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 = NULL;</a:t>
            </a:r>
          </a:p>
          <a:p>
            <a:pPr>
              <a:spcBef>
                <a:spcPts val="600"/>
              </a:spcBef>
            </a:pPr>
            <a:r>
              <a:rPr lang="pt-BR" sz="1600" dirty="0">
                <a:latin typeface="Arial" pitchFamily="34" charset="0"/>
                <a:cs typeface="Arial" pitchFamily="34" charset="0"/>
              </a:rPr>
              <a:t>     </a:t>
            </a:r>
            <a:r>
              <a:rPr lang="pt-BR" sz="1600" dirty="0" err="1">
                <a:latin typeface="Arial" pitchFamily="34" charset="0"/>
                <a:cs typeface="Arial" pitchFamily="34" charset="0"/>
              </a:rPr>
              <a:t>novo_no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 = </a:t>
            </a:r>
            <a:r>
              <a:rPr lang="pt-BR" sz="1600" dirty="0" err="1">
                <a:latin typeface="Arial" pitchFamily="34" charset="0"/>
                <a:cs typeface="Arial" pitchFamily="34" charset="0"/>
              </a:rPr>
              <a:t>malloc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(</a:t>
            </a:r>
            <a:r>
              <a:rPr lang="pt-BR" sz="1600" dirty="0" err="1">
                <a:latin typeface="Arial" pitchFamily="34" charset="0"/>
                <a:cs typeface="Arial" pitchFamily="34" charset="0"/>
              </a:rPr>
              <a:t>sizeof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(</a:t>
            </a:r>
            <a:r>
              <a:rPr lang="pt-BR" sz="1600" dirty="0" err="1">
                <a:latin typeface="Arial" pitchFamily="34" charset="0"/>
                <a:cs typeface="Arial" pitchFamily="34" charset="0"/>
              </a:rPr>
              <a:t>T_no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));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     </a:t>
            </a:r>
            <a:r>
              <a:rPr lang="pt-BR" sz="1600" b="1" dirty="0" err="1">
                <a:latin typeface="Arial" pitchFamily="34" charset="0"/>
                <a:cs typeface="Arial" pitchFamily="34" charset="0"/>
              </a:rPr>
              <a:t>if</a:t>
            </a:r>
            <a:r>
              <a:rPr lang="pt-BR" sz="1600" b="1" dirty="0">
                <a:latin typeface="Arial" pitchFamily="34" charset="0"/>
                <a:cs typeface="Arial" pitchFamily="34" charset="0"/>
              </a:rPr>
              <a:t> (</a:t>
            </a:r>
            <a:r>
              <a:rPr lang="pt-BR" sz="1600" dirty="0" err="1">
                <a:latin typeface="Arial" pitchFamily="34" charset="0"/>
                <a:cs typeface="Arial" pitchFamily="34" charset="0"/>
              </a:rPr>
              <a:t>novo_no</a:t>
            </a:r>
            <a:r>
              <a:rPr lang="pt-BR" sz="1600" b="1" dirty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     {   </a:t>
            </a:r>
            <a:r>
              <a:rPr lang="pt-BR" sz="1600" dirty="0" err="1">
                <a:latin typeface="Arial" pitchFamily="34" charset="0"/>
                <a:cs typeface="Arial" pitchFamily="34" charset="0"/>
              </a:rPr>
              <a:t>novo_no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-&gt;valor = elemento;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         </a:t>
            </a:r>
            <a:r>
              <a:rPr lang="pt-BR" sz="1600" dirty="0" err="1">
                <a:latin typeface="Arial" pitchFamily="34" charset="0"/>
                <a:cs typeface="Arial" pitchFamily="34" charset="0"/>
              </a:rPr>
              <a:t>novo_no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-&gt;</a:t>
            </a:r>
            <a:r>
              <a:rPr lang="pt-BR" sz="1600" dirty="0" err="1">
                <a:latin typeface="Arial" pitchFamily="34" charset="0"/>
                <a:cs typeface="Arial" pitchFamily="34" charset="0"/>
              </a:rPr>
              <a:t>balanco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 = 0;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         </a:t>
            </a:r>
            <a:r>
              <a:rPr lang="pt-BR" sz="1600" dirty="0" err="1">
                <a:latin typeface="Arial" pitchFamily="34" charset="0"/>
                <a:cs typeface="Arial" pitchFamily="34" charset="0"/>
              </a:rPr>
              <a:t>novo_no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-&gt;</a:t>
            </a:r>
            <a:r>
              <a:rPr lang="pt-BR" sz="1600" dirty="0" err="1">
                <a:latin typeface="Arial" pitchFamily="34" charset="0"/>
                <a:cs typeface="Arial" pitchFamily="34" charset="0"/>
              </a:rPr>
              <a:t>esq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 = NULL;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         </a:t>
            </a:r>
            <a:r>
              <a:rPr lang="pt-BR" sz="1600" dirty="0" err="1">
                <a:latin typeface="Arial" pitchFamily="34" charset="0"/>
                <a:cs typeface="Arial" pitchFamily="34" charset="0"/>
              </a:rPr>
              <a:t>novo_no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-&gt;</a:t>
            </a:r>
            <a:r>
              <a:rPr lang="pt-BR" sz="1600" dirty="0" err="1">
                <a:latin typeface="Arial" pitchFamily="34" charset="0"/>
                <a:cs typeface="Arial" pitchFamily="34" charset="0"/>
              </a:rPr>
              <a:t>dir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 = NULL;  }</a:t>
            </a:r>
          </a:p>
          <a:p>
            <a:r>
              <a:rPr lang="pt-BR" sz="1600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pt-BR" sz="1600" b="1" dirty="0" err="1">
                <a:latin typeface="Arial" pitchFamily="34" charset="0"/>
                <a:cs typeface="Arial" pitchFamily="34" charset="0"/>
              </a:rPr>
              <a:t>return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600" dirty="0" err="1">
                <a:latin typeface="Arial" pitchFamily="34" charset="0"/>
                <a:cs typeface="Arial" pitchFamily="34" charset="0"/>
              </a:rPr>
              <a:t>novo_no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pt-BR" sz="1600" b="1" dirty="0">
                <a:latin typeface="Arial" pitchFamily="34" charset="0"/>
                <a:cs typeface="Arial" pitchFamily="34" charset="0"/>
              </a:rPr>
              <a:t>}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467544" y="4293096"/>
            <a:ext cx="8352928" cy="2473360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lIns="72000" tIns="36000" rIns="72000" bIns="36000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Problema potencial:</a:t>
            </a:r>
          </a:p>
          <a:p>
            <a:pPr marL="285750" indent="-285750" algn="just">
              <a:spcBef>
                <a:spcPts val="1200"/>
              </a:spcBef>
              <a:buFont typeface="Wingdings" pitchFamily="2" charset="2"/>
              <a:buChar char="§"/>
            </a:pPr>
            <a:r>
              <a:rPr lang="pt-B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Não é tratado quando o elemento não existe na AVL, mas não há mais memória passível de ser alocada para inserir esse novo elemento (quando retorno de </a:t>
            </a:r>
            <a:r>
              <a:rPr lang="pt-BR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Criar_no</a:t>
            </a:r>
            <a:r>
              <a:rPr lang="pt-B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é nulo). </a:t>
            </a:r>
          </a:p>
          <a:p>
            <a:pPr marL="285750" indent="-285750" algn="just">
              <a:spcBef>
                <a:spcPts val="1200"/>
              </a:spcBef>
              <a:buFont typeface="Wingdings" pitchFamily="2" charset="2"/>
              <a:buChar char="§"/>
            </a:pPr>
            <a:r>
              <a:rPr lang="pt-B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Em uma situação real, deve ser providenciada uma verificação para essa possibilidade (valores de </a:t>
            </a:r>
            <a:r>
              <a:rPr lang="pt-B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raiz-&gt;</a:t>
            </a:r>
            <a:r>
              <a:rPr lang="pt-BR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esq</a:t>
            </a:r>
            <a:r>
              <a:rPr lang="pt-B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ou </a:t>
            </a:r>
            <a:r>
              <a:rPr lang="pt-B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raiz-&gt;</a:t>
            </a:r>
            <a:r>
              <a:rPr lang="pt-BR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dir</a:t>
            </a:r>
            <a:r>
              <a:rPr lang="pt-B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ficam nulos).</a:t>
            </a:r>
          </a:p>
          <a:p>
            <a:pPr marL="285750" indent="-285750" algn="just">
              <a:spcBef>
                <a:spcPts val="1200"/>
              </a:spcBef>
              <a:buFont typeface="Wingdings" pitchFamily="2" charset="2"/>
              <a:buChar char="§"/>
            </a:pPr>
            <a:endParaRPr lang="pt-BR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9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AVL: atividades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67544" y="1484784"/>
            <a:ext cx="8172908" cy="45243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>
              <a:buFont typeface="Wingdings"/>
              <a:buChar char="Ø"/>
            </a:pPr>
            <a:r>
              <a:rPr lang="pt-BR" sz="2400" dirty="0">
                <a:ea typeface="+mn-lt"/>
                <a:cs typeface="+mn-lt"/>
              </a:rPr>
              <a:t>Faça um programa que suporte as seguintes operações sobre árvores AVL:</a:t>
            </a:r>
            <a:endParaRPr lang="pt-BR" sz="2400">
              <a:ea typeface="+mn-lt"/>
              <a:cs typeface="+mn-lt"/>
            </a:endParaRPr>
          </a:p>
          <a:p>
            <a:pPr marL="342900" indent="-342900">
              <a:buFont typeface="Wingdings"/>
              <a:buChar char="Ø"/>
            </a:pPr>
            <a:endParaRPr lang="pt-BR" sz="2400" dirty="0">
              <a:ea typeface="+mn-lt"/>
              <a:cs typeface="+mn-lt"/>
            </a:endParaRPr>
          </a:p>
          <a:p>
            <a:pPr marL="800100" lvl="1" indent="-342900">
              <a:buFont typeface="Wingdings"/>
              <a:buChar char="§"/>
            </a:pPr>
            <a:r>
              <a:rPr lang="pt-BR" sz="2400" dirty="0">
                <a:ea typeface="+mn-lt"/>
                <a:cs typeface="+mn-lt"/>
              </a:rPr>
              <a:t>Busca de chaves inteiras;</a:t>
            </a:r>
          </a:p>
          <a:p>
            <a:pPr marL="800100" lvl="1" indent="-342900">
              <a:buFont typeface="Wingdings"/>
              <a:buChar char="§"/>
            </a:pPr>
            <a:endParaRPr lang="pt-BR" sz="2400" dirty="0">
              <a:ea typeface="+mn-lt"/>
              <a:cs typeface="+mn-lt"/>
            </a:endParaRPr>
          </a:p>
          <a:p>
            <a:pPr marL="800100" lvl="1" indent="-342900">
              <a:buFont typeface="Wingdings"/>
              <a:buChar char="§"/>
            </a:pPr>
            <a:r>
              <a:rPr lang="pt-BR" sz="2400" dirty="0">
                <a:ea typeface="+mn-lt"/>
                <a:cs typeface="+mn-lt"/>
              </a:rPr>
              <a:t>Inserção de chaves inteiras;</a:t>
            </a:r>
          </a:p>
          <a:p>
            <a:pPr marL="800100" lvl="1" indent="-342900">
              <a:buFont typeface="Wingdings"/>
              <a:buChar char="§"/>
            </a:pPr>
            <a:endParaRPr lang="pt-BR" sz="2400" dirty="0">
              <a:ea typeface="+mn-lt"/>
              <a:cs typeface="+mn-lt"/>
            </a:endParaRPr>
          </a:p>
          <a:p>
            <a:pPr marL="800100" lvl="1" indent="-342900">
              <a:buFont typeface="Wingdings"/>
              <a:buChar char="§"/>
            </a:pPr>
            <a:r>
              <a:rPr lang="pt-BR" sz="2400" dirty="0">
                <a:ea typeface="+mn-lt"/>
                <a:cs typeface="+mn-lt"/>
              </a:rPr>
              <a:t>Remoção de chaves inteiras;</a:t>
            </a:r>
            <a:endParaRPr lang="pt-BR" sz="2400">
              <a:ea typeface="+mn-lt"/>
              <a:cs typeface="+mn-lt"/>
            </a:endParaRPr>
          </a:p>
          <a:p>
            <a:pPr marL="800100" lvl="1" indent="-342900">
              <a:buFont typeface="Wingdings"/>
              <a:buChar char="Ø"/>
            </a:pPr>
            <a:endParaRPr lang="pt-BR" sz="2400" dirty="0">
              <a:ea typeface="+mn-lt"/>
              <a:cs typeface="+mn-lt"/>
            </a:endParaRPr>
          </a:p>
          <a:p>
            <a:pPr lvl="1" algn="just"/>
            <a:r>
              <a:rPr lang="pt-BR" sz="2400" b="1" dirty="0">
                <a:ea typeface="+mn-lt"/>
                <a:cs typeface="+mn-lt"/>
              </a:rPr>
              <a:t>Observação</a:t>
            </a:r>
            <a:r>
              <a:rPr lang="pt-BR" sz="2400" dirty="0">
                <a:ea typeface="+mn-lt"/>
                <a:cs typeface="+mn-lt"/>
              </a:rPr>
              <a:t>: quando necessário, devem ser realizadas as rotações adequadas de acordo com o conteúdo visto em sala de aula;</a:t>
            </a:r>
            <a:endParaRPr lang="pt-BR" sz="2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81475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AVL: rotações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539552" y="1484784"/>
            <a:ext cx="8208912" cy="314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pt-BR" sz="3200" dirty="0"/>
              <a:t>Para garantir que esteja sempre balanceada, são utilizadas operações de rotações nos nós:</a:t>
            </a:r>
          </a:p>
          <a:p>
            <a:pPr marL="742950" lvl="1" indent="-285750" algn="just">
              <a:spcBef>
                <a:spcPct val="20000"/>
              </a:spcBef>
              <a:buFont typeface="Arial" pitchFamily="34" charset="0"/>
              <a:buChar char="–"/>
            </a:pPr>
            <a:r>
              <a:rPr lang="pt-BR" sz="2800" dirty="0"/>
              <a:t>Rotação simples à direita;</a:t>
            </a:r>
          </a:p>
          <a:p>
            <a:pPr marL="742950" lvl="1" indent="-285750" algn="just">
              <a:spcBef>
                <a:spcPct val="20000"/>
              </a:spcBef>
              <a:buFont typeface="Arial" pitchFamily="34" charset="0"/>
              <a:buChar char="–"/>
            </a:pPr>
            <a:r>
              <a:rPr lang="pt-BR" sz="2800" dirty="0"/>
              <a:t>Rotação simples à esquerda;</a:t>
            </a:r>
          </a:p>
          <a:p>
            <a:pPr marL="742950" lvl="1" indent="-285750" algn="just">
              <a:spcBef>
                <a:spcPct val="20000"/>
              </a:spcBef>
              <a:buFont typeface="Arial" pitchFamily="34" charset="0"/>
              <a:buChar char="–"/>
            </a:pPr>
            <a:r>
              <a:rPr lang="pt-BR" sz="2800" dirty="0"/>
              <a:t>Rotação dupla à direita;</a:t>
            </a:r>
          </a:p>
          <a:p>
            <a:pPr marL="742950" lvl="1" indent="-285750" algn="just">
              <a:spcBef>
                <a:spcPct val="20000"/>
              </a:spcBef>
              <a:buFont typeface="Arial" pitchFamily="34" charset="0"/>
              <a:buChar char="–"/>
            </a:pPr>
            <a:r>
              <a:rPr lang="pt-BR" sz="2800" dirty="0"/>
              <a:t>Rotação dupla à esquerda.</a:t>
            </a:r>
          </a:p>
        </p:txBody>
      </p:sp>
    </p:spTree>
    <p:extLst>
      <p:ext uri="{BB962C8B-B14F-4D97-AF65-F5344CB8AC3E}">
        <p14:creationId xmlns:p14="http://schemas.microsoft.com/office/powerpoint/2010/main" val="1113078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AVL: rotação simples à direita</a:t>
            </a:r>
          </a:p>
        </p:txBody>
      </p:sp>
      <p:sp>
        <p:nvSpPr>
          <p:cNvPr id="3" name="Elipse 2"/>
          <p:cNvSpPr/>
          <p:nvPr/>
        </p:nvSpPr>
        <p:spPr>
          <a:xfrm>
            <a:off x="2915816" y="184482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20" name="Elipse 19"/>
          <p:cNvSpPr/>
          <p:nvPr/>
        </p:nvSpPr>
        <p:spPr>
          <a:xfrm>
            <a:off x="2267744" y="2471630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21" name="Elipse 20"/>
          <p:cNvSpPr/>
          <p:nvPr/>
        </p:nvSpPr>
        <p:spPr>
          <a:xfrm>
            <a:off x="3563888" y="2488113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70</a:t>
            </a:r>
          </a:p>
        </p:txBody>
      </p:sp>
      <p:sp>
        <p:nvSpPr>
          <p:cNvPr id="22" name="Elipse 21"/>
          <p:cNvSpPr/>
          <p:nvPr/>
        </p:nvSpPr>
        <p:spPr>
          <a:xfrm>
            <a:off x="1619672" y="3119702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23" name="Elipse 22"/>
          <p:cNvSpPr/>
          <p:nvPr/>
        </p:nvSpPr>
        <p:spPr>
          <a:xfrm>
            <a:off x="4211960" y="3136185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80</a:t>
            </a:r>
          </a:p>
        </p:txBody>
      </p:sp>
      <p:sp>
        <p:nvSpPr>
          <p:cNvPr id="24" name="Elipse 23"/>
          <p:cNvSpPr/>
          <p:nvPr/>
        </p:nvSpPr>
        <p:spPr>
          <a:xfrm>
            <a:off x="971600" y="376777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25" name="Elipse 24"/>
          <p:cNvSpPr/>
          <p:nvPr/>
        </p:nvSpPr>
        <p:spPr>
          <a:xfrm>
            <a:off x="2915816" y="3136185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45</a:t>
            </a:r>
          </a:p>
        </p:txBody>
      </p:sp>
      <p:cxnSp>
        <p:nvCxnSpPr>
          <p:cNvPr id="26" name="Conector reto 25"/>
          <p:cNvCxnSpPr>
            <a:stCxn id="3" idx="5"/>
            <a:endCxn id="21" idx="1"/>
          </p:cNvCxnSpPr>
          <p:nvPr/>
        </p:nvCxnSpPr>
        <p:spPr>
          <a:xfrm>
            <a:off x="3468980" y="2397988"/>
            <a:ext cx="189816" cy="185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>
            <a:stCxn id="3" idx="3"/>
            <a:endCxn id="20" idx="7"/>
          </p:cNvCxnSpPr>
          <p:nvPr/>
        </p:nvCxnSpPr>
        <p:spPr>
          <a:xfrm flipH="1">
            <a:off x="2820908" y="2397988"/>
            <a:ext cx="189816" cy="168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>
            <a:stCxn id="20" idx="3"/>
            <a:endCxn id="22" idx="7"/>
          </p:cNvCxnSpPr>
          <p:nvPr/>
        </p:nvCxnSpPr>
        <p:spPr>
          <a:xfrm flipH="1">
            <a:off x="2172836" y="3024794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to 35"/>
          <p:cNvCxnSpPr>
            <a:stCxn id="22" idx="3"/>
            <a:endCxn id="24" idx="7"/>
          </p:cNvCxnSpPr>
          <p:nvPr/>
        </p:nvCxnSpPr>
        <p:spPr>
          <a:xfrm flipH="1">
            <a:off x="1524764" y="3672866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to 38"/>
          <p:cNvCxnSpPr>
            <a:stCxn id="20" idx="5"/>
            <a:endCxn id="25" idx="1"/>
          </p:cNvCxnSpPr>
          <p:nvPr/>
        </p:nvCxnSpPr>
        <p:spPr>
          <a:xfrm>
            <a:off x="2820908" y="3024794"/>
            <a:ext cx="189816" cy="206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>
            <a:stCxn id="21" idx="5"/>
            <a:endCxn id="23" idx="1"/>
          </p:cNvCxnSpPr>
          <p:nvPr/>
        </p:nvCxnSpPr>
        <p:spPr>
          <a:xfrm>
            <a:off x="4117052" y="3041277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aixaDeTexto 44"/>
          <p:cNvSpPr txBox="1"/>
          <p:nvPr/>
        </p:nvSpPr>
        <p:spPr>
          <a:xfrm>
            <a:off x="5148064" y="1988840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dirty="0"/>
              <a:t>Percurso “em ordem”:</a:t>
            </a:r>
            <a:br>
              <a:rPr lang="pt-BR" dirty="0"/>
            </a:br>
            <a:r>
              <a:rPr lang="pt-BR" b="1" dirty="0"/>
              <a:t>20  30  35  40  45  50  70 80</a:t>
            </a:r>
          </a:p>
        </p:txBody>
      </p:sp>
      <p:sp>
        <p:nvSpPr>
          <p:cNvPr id="46" name="CaixaDeTexto 45"/>
          <p:cNvSpPr txBox="1"/>
          <p:nvPr/>
        </p:nvSpPr>
        <p:spPr>
          <a:xfrm>
            <a:off x="5133316" y="2795666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t-BR" dirty="0"/>
              <a:t>É uma árvore binária de busca pois todos os nós seguem a propriedade: </a:t>
            </a:r>
            <a:br>
              <a:rPr lang="pt-BR" dirty="0"/>
            </a:br>
            <a:r>
              <a:rPr lang="pt-BR" b="1" dirty="0" err="1"/>
              <a:t>filho</a:t>
            </a:r>
            <a:r>
              <a:rPr lang="pt-BR" b="1" baseline="-25000" dirty="0" err="1"/>
              <a:t>e</a:t>
            </a:r>
            <a:r>
              <a:rPr lang="pt-BR" b="1" dirty="0"/>
              <a:t> &lt;= pai &lt;= </a:t>
            </a:r>
            <a:r>
              <a:rPr lang="pt-BR" b="1" dirty="0" err="1"/>
              <a:t>filho</a:t>
            </a:r>
            <a:r>
              <a:rPr lang="pt-BR" b="1" baseline="-25000" dirty="0" err="1"/>
              <a:t>d</a:t>
            </a:r>
            <a:endParaRPr lang="pt-BR" b="1" baseline="-25000" dirty="0"/>
          </a:p>
        </p:txBody>
      </p:sp>
      <p:sp>
        <p:nvSpPr>
          <p:cNvPr id="48" name="CaixaDeTexto 47"/>
          <p:cNvSpPr txBox="1"/>
          <p:nvPr/>
        </p:nvSpPr>
        <p:spPr>
          <a:xfrm>
            <a:off x="5133316" y="4161854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t-BR" dirty="0"/>
              <a:t>É AVL porque todos os nós estão balanceados!</a:t>
            </a:r>
            <a:endParaRPr lang="pt-BR" b="1" baseline="-25000" dirty="0"/>
          </a:p>
        </p:txBody>
      </p:sp>
      <p:sp>
        <p:nvSpPr>
          <p:cNvPr id="73" name="Elipse 72"/>
          <p:cNvSpPr/>
          <p:nvPr/>
        </p:nvSpPr>
        <p:spPr>
          <a:xfrm>
            <a:off x="2267744" y="3784257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35</a:t>
            </a:r>
          </a:p>
        </p:txBody>
      </p:sp>
      <p:cxnSp>
        <p:nvCxnSpPr>
          <p:cNvPr id="75" name="Conector reto 74"/>
          <p:cNvCxnSpPr>
            <a:stCxn id="22" idx="5"/>
            <a:endCxn id="73" idx="1"/>
          </p:cNvCxnSpPr>
          <p:nvPr/>
        </p:nvCxnSpPr>
        <p:spPr>
          <a:xfrm>
            <a:off x="2172836" y="3672866"/>
            <a:ext cx="189816" cy="206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4546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AVL: rotação simples à direita</a:t>
            </a:r>
          </a:p>
        </p:txBody>
      </p:sp>
      <p:sp>
        <p:nvSpPr>
          <p:cNvPr id="3" name="Elipse 2"/>
          <p:cNvSpPr/>
          <p:nvPr/>
        </p:nvSpPr>
        <p:spPr>
          <a:xfrm>
            <a:off x="2915816" y="184482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20" name="Elipse 19"/>
          <p:cNvSpPr/>
          <p:nvPr/>
        </p:nvSpPr>
        <p:spPr>
          <a:xfrm>
            <a:off x="2267744" y="2471630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21" name="Elipse 20"/>
          <p:cNvSpPr/>
          <p:nvPr/>
        </p:nvSpPr>
        <p:spPr>
          <a:xfrm>
            <a:off x="3563888" y="2488113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70</a:t>
            </a:r>
          </a:p>
        </p:txBody>
      </p:sp>
      <p:sp>
        <p:nvSpPr>
          <p:cNvPr id="22" name="Elipse 21"/>
          <p:cNvSpPr/>
          <p:nvPr/>
        </p:nvSpPr>
        <p:spPr>
          <a:xfrm>
            <a:off x="1619672" y="3119702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23" name="Elipse 22"/>
          <p:cNvSpPr/>
          <p:nvPr/>
        </p:nvSpPr>
        <p:spPr>
          <a:xfrm>
            <a:off x="4211960" y="3136185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80</a:t>
            </a:r>
          </a:p>
        </p:txBody>
      </p:sp>
      <p:sp>
        <p:nvSpPr>
          <p:cNvPr id="24" name="Elipse 23"/>
          <p:cNvSpPr/>
          <p:nvPr/>
        </p:nvSpPr>
        <p:spPr>
          <a:xfrm>
            <a:off x="971600" y="376777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25" name="Elipse 24"/>
          <p:cNvSpPr/>
          <p:nvPr/>
        </p:nvSpPr>
        <p:spPr>
          <a:xfrm>
            <a:off x="2915816" y="3136185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45</a:t>
            </a:r>
          </a:p>
        </p:txBody>
      </p:sp>
      <p:cxnSp>
        <p:nvCxnSpPr>
          <p:cNvPr id="26" name="Conector reto 25"/>
          <p:cNvCxnSpPr>
            <a:stCxn id="3" idx="5"/>
            <a:endCxn id="21" idx="1"/>
          </p:cNvCxnSpPr>
          <p:nvPr/>
        </p:nvCxnSpPr>
        <p:spPr>
          <a:xfrm>
            <a:off x="3468980" y="2397988"/>
            <a:ext cx="189816" cy="185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>
            <a:stCxn id="3" idx="3"/>
            <a:endCxn id="20" idx="7"/>
          </p:cNvCxnSpPr>
          <p:nvPr/>
        </p:nvCxnSpPr>
        <p:spPr>
          <a:xfrm flipH="1">
            <a:off x="2820908" y="2397988"/>
            <a:ext cx="189816" cy="168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>
            <a:stCxn id="20" idx="3"/>
            <a:endCxn id="22" idx="7"/>
          </p:cNvCxnSpPr>
          <p:nvPr/>
        </p:nvCxnSpPr>
        <p:spPr>
          <a:xfrm flipH="1">
            <a:off x="2172836" y="3024794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to 35"/>
          <p:cNvCxnSpPr>
            <a:stCxn id="22" idx="3"/>
            <a:endCxn id="24" idx="7"/>
          </p:cNvCxnSpPr>
          <p:nvPr/>
        </p:nvCxnSpPr>
        <p:spPr>
          <a:xfrm flipH="1">
            <a:off x="1524764" y="3672866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to 38"/>
          <p:cNvCxnSpPr>
            <a:stCxn id="20" idx="5"/>
            <a:endCxn id="25" idx="1"/>
          </p:cNvCxnSpPr>
          <p:nvPr/>
        </p:nvCxnSpPr>
        <p:spPr>
          <a:xfrm>
            <a:off x="2820908" y="3024794"/>
            <a:ext cx="189816" cy="206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>
            <a:stCxn id="21" idx="5"/>
            <a:endCxn id="23" idx="1"/>
          </p:cNvCxnSpPr>
          <p:nvPr/>
        </p:nvCxnSpPr>
        <p:spPr>
          <a:xfrm>
            <a:off x="4117052" y="3041277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ixaDeTexto 48"/>
          <p:cNvSpPr txBox="1"/>
          <p:nvPr/>
        </p:nvSpPr>
        <p:spPr>
          <a:xfrm>
            <a:off x="5292080" y="1844824"/>
            <a:ext cx="273630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solidFill>
                  <a:srgbClr val="FF0000"/>
                </a:solidFill>
              </a:rPr>
              <a:t>1º) Vamos inserir o nó 10. 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57" name="Elipse 56"/>
          <p:cNvSpPr/>
          <p:nvPr/>
        </p:nvSpPr>
        <p:spPr>
          <a:xfrm>
            <a:off x="323528" y="4415846"/>
            <a:ext cx="648072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rgbClr val="FF0000"/>
                </a:solidFill>
              </a:rPr>
              <a:t>10</a:t>
            </a:r>
          </a:p>
        </p:txBody>
      </p:sp>
      <p:cxnSp>
        <p:nvCxnSpPr>
          <p:cNvPr id="59" name="Conector reto 58"/>
          <p:cNvCxnSpPr>
            <a:stCxn id="24" idx="3"/>
            <a:endCxn id="57" idx="7"/>
          </p:cNvCxnSpPr>
          <p:nvPr/>
        </p:nvCxnSpPr>
        <p:spPr>
          <a:xfrm flipH="1">
            <a:off x="876692" y="4320938"/>
            <a:ext cx="189816" cy="1898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de seta reta 60"/>
          <p:cNvCxnSpPr>
            <a:stCxn id="49" idx="2"/>
            <a:endCxn id="62" idx="0"/>
          </p:cNvCxnSpPr>
          <p:nvPr/>
        </p:nvCxnSpPr>
        <p:spPr>
          <a:xfrm>
            <a:off x="6660232" y="2214156"/>
            <a:ext cx="0" cy="3195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CaixaDeTexto 61"/>
          <p:cNvSpPr txBox="1"/>
          <p:nvPr/>
        </p:nvSpPr>
        <p:spPr>
          <a:xfrm>
            <a:off x="5292080" y="2533690"/>
            <a:ext cx="2736304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solidFill>
                  <a:srgbClr val="FF0000"/>
                </a:solidFill>
              </a:rPr>
              <a:t>Resultado</a:t>
            </a:r>
            <a:r>
              <a:rPr lang="pt-BR" dirty="0">
                <a:solidFill>
                  <a:srgbClr val="FF0000"/>
                </a:solidFill>
              </a:rPr>
              <a:t>: </a:t>
            </a:r>
            <a:r>
              <a:rPr lang="pt-BR" dirty="0" err="1">
                <a:solidFill>
                  <a:srgbClr val="FF0000"/>
                </a:solidFill>
              </a:rPr>
              <a:t>desbalanceou</a:t>
            </a:r>
            <a:r>
              <a:rPr lang="pt-BR" dirty="0">
                <a:solidFill>
                  <a:srgbClr val="FF0000"/>
                </a:solidFill>
              </a:rPr>
              <a:t> os nós 40 e 50. 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64" name="Elipse 63"/>
          <p:cNvSpPr/>
          <p:nvPr/>
        </p:nvSpPr>
        <p:spPr>
          <a:xfrm>
            <a:off x="1619672" y="3125728"/>
            <a:ext cx="648072" cy="64807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65" name="Elipse 64"/>
          <p:cNvSpPr/>
          <p:nvPr/>
        </p:nvSpPr>
        <p:spPr>
          <a:xfrm>
            <a:off x="2267744" y="2478182"/>
            <a:ext cx="648072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66" name="Elipse 65"/>
          <p:cNvSpPr/>
          <p:nvPr/>
        </p:nvSpPr>
        <p:spPr>
          <a:xfrm>
            <a:off x="2915816" y="1844824"/>
            <a:ext cx="648072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rgbClr val="FF0000"/>
                </a:solidFill>
              </a:rPr>
              <a:t>50</a:t>
            </a:r>
          </a:p>
        </p:txBody>
      </p:sp>
      <p:sp>
        <p:nvSpPr>
          <p:cNvPr id="69" name="CaixaDeTexto 68"/>
          <p:cNvSpPr txBox="1"/>
          <p:nvPr/>
        </p:nvSpPr>
        <p:spPr>
          <a:xfrm>
            <a:off x="1661200" y="2627918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FF0000"/>
                </a:solidFill>
              </a:rPr>
              <a:t>h</a:t>
            </a:r>
            <a:r>
              <a:rPr lang="pt-BR" sz="1600" baseline="-25000" dirty="0" err="1">
                <a:solidFill>
                  <a:srgbClr val="FF0000"/>
                </a:solidFill>
              </a:rPr>
              <a:t>e</a:t>
            </a:r>
            <a:r>
              <a:rPr lang="pt-BR" sz="1600" dirty="0">
                <a:solidFill>
                  <a:srgbClr val="FF0000"/>
                </a:solidFill>
              </a:rPr>
              <a:t> = 3</a:t>
            </a:r>
          </a:p>
        </p:txBody>
      </p:sp>
      <p:sp>
        <p:nvSpPr>
          <p:cNvPr id="70" name="CaixaDeTexto 69"/>
          <p:cNvSpPr txBox="1"/>
          <p:nvPr/>
        </p:nvSpPr>
        <p:spPr>
          <a:xfrm>
            <a:off x="2862436" y="2621672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FF0000"/>
                </a:solidFill>
              </a:rPr>
              <a:t>h</a:t>
            </a:r>
            <a:r>
              <a:rPr lang="pt-BR" sz="1600" baseline="-25000" dirty="0" err="1">
                <a:solidFill>
                  <a:srgbClr val="FF0000"/>
                </a:solidFill>
              </a:rPr>
              <a:t>d</a:t>
            </a:r>
            <a:r>
              <a:rPr lang="pt-BR" sz="1600" dirty="0">
                <a:solidFill>
                  <a:srgbClr val="FF0000"/>
                </a:solidFill>
              </a:rPr>
              <a:t> = 1</a:t>
            </a:r>
          </a:p>
        </p:txBody>
      </p:sp>
      <p:sp>
        <p:nvSpPr>
          <p:cNvPr id="71" name="CaixaDeTexto 70"/>
          <p:cNvSpPr txBox="1"/>
          <p:nvPr/>
        </p:nvSpPr>
        <p:spPr>
          <a:xfrm>
            <a:off x="2309061" y="1995086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FF0000"/>
                </a:solidFill>
              </a:rPr>
              <a:t>h</a:t>
            </a:r>
            <a:r>
              <a:rPr lang="pt-BR" sz="1600" baseline="-25000" dirty="0" err="1">
                <a:solidFill>
                  <a:srgbClr val="FF0000"/>
                </a:solidFill>
              </a:rPr>
              <a:t>e</a:t>
            </a:r>
            <a:r>
              <a:rPr lang="pt-BR" sz="1600" dirty="0">
                <a:solidFill>
                  <a:srgbClr val="FF0000"/>
                </a:solidFill>
              </a:rPr>
              <a:t> = 4</a:t>
            </a:r>
          </a:p>
        </p:txBody>
      </p:sp>
      <p:sp>
        <p:nvSpPr>
          <p:cNvPr id="72" name="CaixaDeTexto 71"/>
          <p:cNvSpPr txBox="1"/>
          <p:nvPr/>
        </p:nvSpPr>
        <p:spPr>
          <a:xfrm>
            <a:off x="3510297" y="1988840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FF0000"/>
                </a:solidFill>
              </a:rPr>
              <a:t>h</a:t>
            </a:r>
            <a:r>
              <a:rPr lang="pt-BR" sz="1600" baseline="-25000" dirty="0" err="1">
                <a:solidFill>
                  <a:srgbClr val="FF0000"/>
                </a:solidFill>
              </a:rPr>
              <a:t>d</a:t>
            </a:r>
            <a:r>
              <a:rPr lang="pt-BR" sz="1600" dirty="0">
                <a:solidFill>
                  <a:srgbClr val="FF0000"/>
                </a:solidFill>
              </a:rPr>
              <a:t> = 2</a:t>
            </a:r>
          </a:p>
        </p:txBody>
      </p:sp>
      <p:sp>
        <p:nvSpPr>
          <p:cNvPr id="37" name="Elipse 36"/>
          <p:cNvSpPr/>
          <p:nvPr/>
        </p:nvSpPr>
        <p:spPr>
          <a:xfrm>
            <a:off x="2267744" y="3784257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35</a:t>
            </a:r>
          </a:p>
        </p:txBody>
      </p:sp>
      <p:cxnSp>
        <p:nvCxnSpPr>
          <p:cNvPr id="38" name="Conector reto 37"/>
          <p:cNvCxnSpPr>
            <a:endCxn id="37" idx="1"/>
          </p:cNvCxnSpPr>
          <p:nvPr/>
        </p:nvCxnSpPr>
        <p:spPr>
          <a:xfrm>
            <a:off x="2172836" y="3672866"/>
            <a:ext cx="189816" cy="206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ixaDeTexto 30"/>
          <p:cNvSpPr txBox="1"/>
          <p:nvPr/>
        </p:nvSpPr>
        <p:spPr>
          <a:xfrm>
            <a:off x="366040" y="3912030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385D8A"/>
                </a:solidFill>
              </a:rPr>
              <a:t>h</a:t>
            </a:r>
            <a:r>
              <a:rPr lang="pt-BR" sz="1600" baseline="-25000" dirty="0" err="1">
                <a:solidFill>
                  <a:srgbClr val="385D8A"/>
                </a:solidFill>
              </a:rPr>
              <a:t>e</a:t>
            </a:r>
            <a:r>
              <a:rPr lang="pt-BR" sz="1600" dirty="0">
                <a:solidFill>
                  <a:srgbClr val="385D8A"/>
                </a:solidFill>
              </a:rPr>
              <a:t> = 1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1567276" y="3905784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385D8A"/>
                </a:solidFill>
              </a:rPr>
              <a:t>h</a:t>
            </a:r>
            <a:r>
              <a:rPr lang="pt-BR" sz="1600" baseline="-25000" dirty="0" err="1">
                <a:solidFill>
                  <a:srgbClr val="385D8A"/>
                </a:solidFill>
              </a:rPr>
              <a:t>d</a:t>
            </a:r>
            <a:r>
              <a:rPr lang="pt-BR" sz="1600" dirty="0">
                <a:solidFill>
                  <a:srgbClr val="385D8A"/>
                </a:solidFill>
              </a:rPr>
              <a:t> = 0</a:t>
            </a:r>
          </a:p>
        </p:txBody>
      </p:sp>
      <p:sp>
        <p:nvSpPr>
          <p:cNvPr id="33" name="CaixaDeTexto 32"/>
          <p:cNvSpPr txBox="1"/>
          <p:nvPr/>
        </p:nvSpPr>
        <p:spPr>
          <a:xfrm>
            <a:off x="1027173" y="3276482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385D8A"/>
                </a:solidFill>
              </a:rPr>
              <a:t>h</a:t>
            </a:r>
            <a:r>
              <a:rPr lang="pt-BR" sz="1600" baseline="-25000" dirty="0" err="1">
                <a:solidFill>
                  <a:srgbClr val="385D8A"/>
                </a:solidFill>
              </a:rPr>
              <a:t>e</a:t>
            </a:r>
            <a:r>
              <a:rPr lang="pt-BR" sz="1600" dirty="0">
                <a:solidFill>
                  <a:srgbClr val="385D8A"/>
                </a:solidFill>
              </a:rPr>
              <a:t> = 2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2228409" y="3270236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385D8A"/>
                </a:solidFill>
              </a:rPr>
              <a:t>h</a:t>
            </a:r>
            <a:r>
              <a:rPr lang="pt-BR" sz="1600" baseline="-25000" dirty="0" err="1">
                <a:solidFill>
                  <a:srgbClr val="385D8A"/>
                </a:solidFill>
              </a:rPr>
              <a:t>d</a:t>
            </a:r>
            <a:r>
              <a:rPr lang="pt-BR" sz="1600" dirty="0">
                <a:solidFill>
                  <a:srgbClr val="385D8A"/>
                </a:solidFill>
              </a:rPr>
              <a:t> = 1</a:t>
            </a:r>
          </a:p>
        </p:txBody>
      </p:sp>
    </p:spTree>
    <p:extLst>
      <p:ext uri="{BB962C8B-B14F-4D97-AF65-F5344CB8AC3E}">
        <p14:creationId xmlns:p14="http://schemas.microsoft.com/office/powerpoint/2010/main" val="1199406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7" grpId="0" animBg="1"/>
      <p:bldP spid="62" grpId="0" animBg="1"/>
      <p:bldP spid="65" grpId="0" animBg="1"/>
      <p:bldP spid="66" grpId="0" animBg="1"/>
      <p:bldP spid="69" grpId="0"/>
      <p:bldP spid="70" grpId="0"/>
      <p:bldP spid="71" grpId="0"/>
      <p:bldP spid="72" grpId="0"/>
      <p:bldP spid="31" grpId="1"/>
      <p:bldP spid="32" grpId="1"/>
      <p:bldP spid="33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AVL: rotação simples à direita</a:t>
            </a:r>
          </a:p>
        </p:txBody>
      </p:sp>
      <p:sp>
        <p:nvSpPr>
          <p:cNvPr id="3" name="Elipse 2"/>
          <p:cNvSpPr/>
          <p:nvPr/>
        </p:nvSpPr>
        <p:spPr>
          <a:xfrm>
            <a:off x="2915816" y="184482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20" name="Elipse 19"/>
          <p:cNvSpPr/>
          <p:nvPr/>
        </p:nvSpPr>
        <p:spPr>
          <a:xfrm>
            <a:off x="2267744" y="2471630"/>
            <a:ext cx="648072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21" name="Elipse 20"/>
          <p:cNvSpPr/>
          <p:nvPr/>
        </p:nvSpPr>
        <p:spPr>
          <a:xfrm>
            <a:off x="3563888" y="2488113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70</a:t>
            </a:r>
          </a:p>
        </p:txBody>
      </p:sp>
      <p:sp>
        <p:nvSpPr>
          <p:cNvPr id="22" name="Elipse 21"/>
          <p:cNvSpPr/>
          <p:nvPr/>
        </p:nvSpPr>
        <p:spPr>
          <a:xfrm>
            <a:off x="1619672" y="3119702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23" name="Elipse 22"/>
          <p:cNvSpPr/>
          <p:nvPr/>
        </p:nvSpPr>
        <p:spPr>
          <a:xfrm>
            <a:off x="4211960" y="3136185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80</a:t>
            </a:r>
          </a:p>
        </p:txBody>
      </p:sp>
      <p:sp>
        <p:nvSpPr>
          <p:cNvPr id="24" name="Elipse 23"/>
          <p:cNvSpPr/>
          <p:nvPr/>
        </p:nvSpPr>
        <p:spPr>
          <a:xfrm>
            <a:off x="971600" y="376777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25" name="Elipse 24"/>
          <p:cNvSpPr/>
          <p:nvPr/>
        </p:nvSpPr>
        <p:spPr>
          <a:xfrm>
            <a:off x="2915816" y="3136185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45</a:t>
            </a:r>
          </a:p>
        </p:txBody>
      </p:sp>
      <p:cxnSp>
        <p:nvCxnSpPr>
          <p:cNvPr id="26" name="Conector reto 25"/>
          <p:cNvCxnSpPr>
            <a:stCxn id="3" idx="5"/>
            <a:endCxn id="21" idx="1"/>
          </p:cNvCxnSpPr>
          <p:nvPr/>
        </p:nvCxnSpPr>
        <p:spPr>
          <a:xfrm>
            <a:off x="3468980" y="2397988"/>
            <a:ext cx="189816" cy="185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>
            <a:stCxn id="3" idx="3"/>
            <a:endCxn id="20" idx="7"/>
          </p:cNvCxnSpPr>
          <p:nvPr/>
        </p:nvCxnSpPr>
        <p:spPr>
          <a:xfrm flipH="1">
            <a:off x="2820908" y="2397988"/>
            <a:ext cx="189816" cy="168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>
            <a:stCxn id="20" idx="3"/>
            <a:endCxn id="22" idx="7"/>
          </p:cNvCxnSpPr>
          <p:nvPr/>
        </p:nvCxnSpPr>
        <p:spPr>
          <a:xfrm flipH="1">
            <a:off x="2172836" y="3024794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to 35"/>
          <p:cNvCxnSpPr>
            <a:stCxn id="22" idx="3"/>
            <a:endCxn id="24" idx="7"/>
          </p:cNvCxnSpPr>
          <p:nvPr/>
        </p:nvCxnSpPr>
        <p:spPr>
          <a:xfrm flipH="1">
            <a:off x="1524764" y="3672866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to 38"/>
          <p:cNvCxnSpPr>
            <a:stCxn id="20" idx="5"/>
            <a:endCxn id="25" idx="1"/>
          </p:cNvCxnSpPr>
          <p:nvPr/>
        </p:nvCxnSpPr>
        <p:spPr>
          <a:xfrm>
            <a:off x="2820908" y="3024794"/>
            <a:ext cx="189816" cy="206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>
            <a:stCxn id="21" idx="5"/>
            <a:endCxn id="23" idx="1"/>
          </p:cNvCxnSpPr>
          <p:nvPr/>
        </p:nvCxnSpPr>
        <p:spPr>
          <a:xfrm>
            <a:off x="4117052" y="3041277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ixaDeTexto 48"/>
          <p:cNvSpPr txBox="1"/>
          <p:nvPr/>
        </p:nvSpPr>
        <p:spPr>
          <a:xfrm>
            <a:off x="5220072" y="1844824"/>
            <a:ext cx="308159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solidFill>
                  <a:srgbClr val="FF0000"/>
                </a:solidFill>
              </a:rPr>
              <a:t>2º) Vamos balancear o nó 40.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57" name="Elipse 56"/>
          <p:cNvSpPr/>
          <p:nvPr/>
        </p:nvSpPr>
        <p:spPr>
          <a:xfrm>
            <a:off x="323528" y="4415846"/>
            <a:ext cx="648072" cy="648072"/>
          </a:xfrm>
          <a:prstGeom prst="ellipse">
            <a:avLst/>
          </a:prstGeom>
          <a:noFill/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10</a:t>
            </a:r>
          </a:p>
        </p:txBody>
      </p:sp>
      <p:cxnSp>
        <p:nvCxnSpPr>
          <p:cNvPr id="59" name="Conector reto 58"/>
          <p:cNvCxnSpPr>
            <a:stCxn id="24" idx="3"/>
            <a:endCxn id="57" idx="7"/>
          </p:cNvCxnSpPr>
          <p:nvPr/>
        </p:nvCxnSpPr>
        <p:spPr>
          <a:xfrm flipH="1">
            <a:off x="876692" y="4320938"/>
            <a:ext cx="189816" cy="189816"/>
          </a:xfrm>
          <a:prstGeom prst="line">
            <a:avLst/>
          </a:prstGeom>
          <a:ln>
            <a:solidFill>
              <a:srgbClr val="3560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aixaDeTexto 68"/>
          <p:cNvSpPr txBox="1"/>
          <p:nvPr/>
        </p:nvSpPr>
        <p:spPr>
          <a:xfrm>
            <a:off x="1661200" y="2627918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h</a:t>
            </a:r>
            <a:r>
              <a:rPr lang="pt-BR" sz="1600" baseline="-25000" dirty="0" err="1"/>
              <a:t>e</a:t>
            </a:r>
            <a:r>
              <a:rPr lang="pt-BR" sz="1600" dirty="0"/>
              <a:t> = 3</a:t>
            </a:r>
          </a:p>
        </p:txBody>
      </p:sp>
      <p:sp>
        <p:nvSpPr>
          <p:cNvPr id="70" name="CaixaDeTexto 69"/>
          <p:cNvSpPr txBox="1"/>
          <p:nvPr/>
        </p:nvSpPr>
        <p:spPr>
          <a:xfrm>
            <a:off x="2862436" y="2621672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h</a:t>
            </a:r>
            <a:r>
              <a:rPr lang="pt-BR" sz="1600" baseline="-25000" dirty="0" err="1"/>
              <a:t>d</a:t>
            </a:r>
            <a:r>
              <a:rPr lang="pt-BR" sz="1600" dirty="0"/>
              <a:t> = 1</a:t>
            </a:r>
          </a:p>
        </p:txBody>
      </p:sp>
      <p:sp>
        <p:nvSpPr>
          <p:cNvPr id="71" name="CaixaDeTexto 70"/>
          <p:cNvSpPr txBox="1"/>
          <p:nvPr/>
        </p:nvSpPr>
        <p:spPr>
          <a:xfrm>
            <a:off x="2309061" y="1995086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h</a:t>
            </a:r>
            <a:r>
              <a:rPr lang="pt-BR" sz="1600" baseline="-25000" dirty="0" err="1"/>
              <a:t>e</a:t>
            </a:r>
            <a:r>
              <a:rPr lang="pt-BR" sz="1600" dirty="0"/>
              <a:t> = 4</a:t>
            </a:r>
          </a:p>
        </p:txBody>
      </p:sp>
      <p:sp>
        <p:nvSpPr>
          <p:cNvPr id="72" name="CaixaDeTexto 71"/>
          <p:cNvSpPr txBox="1"/>
          <p:nvPr/>
        </p:nvSpPr>
        <p:spPr>
          <a:xfrm>
            <a:off x="3510297" y="1988840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h</a:t>
            </a:r>
            <a:r>
              <a:rPr lang="pt-BR" sz="1600" baseline="-25000" dirty="0" err="1"/>
              <a:t>d</a:t>
            </a:r>
            <a:r>
              <a:rPr lang="pt-BR" sz="1600" dirty="0"/>
              <a:t> = 2</a:t>
            </a:r>
          </a:p>
        </p:txBody>
      </p:sp>
      <p:sp>
        <p:nvSpPr>
          <p:cNvPr id="38" name="CaixaDeTexto 37"/>
          <p:cNvSpPr txBox="1"/>
          <p:nvPr/>
        </p:nvSpPr>
        <p:spPr>
          <a:xfrm>
            <a:off x="5220072" y="2420888"/>
            <a:ext cx="3081596" cy="20313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solidFill>
                  <a:srgbClr val="FF0000"/>
                </a:solidFill>
              </a:rPr>
              <a:t>Por que o nó 40 e não o 50?</a:t>
            </a:r>
          </a:p>
          <a:p>
            <a:pPr algn="just"/>
            <a:r>
              <a:rPr lang="pt-BR" dirty="0">
                <a:solidFill>
                  <a:srgbClr val="FF0000"/>
                </a:solidFill>
              </a:rPr>
              <a:t>Porque a </a:t>
            </a:r>
            <a:r>
              <a:rPr lang="pt-BR" dirty="0" err="1">
                <a:solidFill>
                  <a:srgbClr val="FF0000"/>
                </a:solidFill>
              </a:rPr>
              <a:t>idéia</a:t>
            </a:r>
            <a:r>
              <a:rPr lang="pt-BR" dirty="0">
                <a:solidFill>
                  <a:srgbClr val="FF0000"/>
                </a:solidFill>
              </a:rPr>
              <a:t> é que ao ajustarmos as </a:t>
            </a:r>
            <a:r>
              <a:rPr lang="pt-BR" dirty="0" err="1">
                <a:solidFill>
                  <a:srgbClr val="FF0000"/>
                </a:solidFill>
              </a:rPr>
              <a:t>subárvores</a:t>
            </a:r>
            <a:r>
              <a:rPr lang="pt-BR" dirty="0">
                <a:solidFill>
                  <a:srgbClr val="FF0000"/>
                </a:solidFill>
              </a:rPr>
              <a:t> esquerda e direita do nó 40, teremos automaticamente ajustado a </a:t>
            </a:r>
            <a:r>
              <a:rPr lang="pt-BR" dirty="0" err="1">
                <a:solidFill>
                  <a:srgbClr val="FF0000"/>
                </a:solidFill>
              </a:rPr>
              <a:t>subárvore</a:t>
            </a:r>
            <a:r>
              <a:rPr lang="pt-BR" dirty="0">
                <a:solidFill>
                  <a:srgbClr val="FF0000"/>
                </a:solidFill>
              </a:rPr>
              <a:t> esquerda do nó 50 também.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13" name="Conector de seta reta 12"/>
          <p:cNvCxnSpPr>
            <a:stCxn id="49" idx="2"/>
            <a:endCxn id="38" idx="0"/>
          </p:cNvCxnSpPr>
          <p:nvPr/>
        </p:nvCxnSpPr>
        <p:spPr>
          <a:xfrm>
            <a:off x="6760870" y="2214156"/>
            <a:ext cx="0" cy="2067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Elipse 46"/>
          <p:cNvSpPr/>
          <p:nvPr/>
        </p:nvSpPr>
        <p:spPr>
          <a:xfrm>
            <a:off x="2267744" y="3784257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35</a:t>
            </a:r>
          </a:p>
        </p:txBody>
      </p:sp>
      <p:cxnSp>
        <p:nvCxnSpPr>
          <p:cNvPr id="50" name="Conector reto 49"/>
          <p:cNvCxnSpPr>
            <a:endCxn id="47" idx="1"/>
          </p:cNvCxnSpPr>
          <p:nvPr/>
        </p:nvCxnSpPr>
        <p:spPr>
          <a:xfrm>
            <a:off x="2172836" y="3672866"/>
            <a:ext cx="189816" cy="206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7983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AVL: rotação simples à direita</a:t>
            </a:r>
          </a:p>
        </p:txBody>
      </p:sp>
      <p:sp>
        <p:nvSpPr>
          <p:cNvPr id="3" name="Elipse 2"/>
          <p:cNvSpPr/>
          <p:nvPr/>
        </p:nvSpPr>
        <p:spPr>
          <a:xfrm>
            <a:off x="2915816" y="184482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20" name="Elipse 19"/>
          <p:cNvSpPr/>
          <p:nvPr/>
        </p:nvSpPr>
        <p:spPr>
          <a:xfrm>
            <a:off x="2267744" y="2471630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21" name="Elipse 20"/>
          <p:cNvSpPr/>
          <p:nvPr/>
        </p:nvSpPr>
        <p:spPr>
          <a:xfrm>
            <a:off x="3563888" y="2488113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70</a:t>
            </a:r>
          </a:p>
        </p:txBody>
      </p:sp>
      <p:sp>
        <p:nvSpPr>
          <p:cNvPr id="22" name="Elipse 21"/>
          <p:cNvSpPr/>
          <p:nvPr/>
        </p:nvSpPr>
        <p:spPr>
          <a:xfrm>
            <a:off x="1619672" y="3119702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23" name="Elipse 22"/>
          <p:cNvSpPr/>
          <p:nvPr/>
        </p:nvSpPr>
        <p:spPr>
          <a:xfrm>
            <a:off x="4211960" y="3136185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80</a:t>
            </a:r>
          </a:p>
        </p:txBody>
      </p:sp>
      <p:sp>
        <p:nvSpPr>
          <p:cNvPr id="24" name="Elipse 23"/>
          <p:cNvSpPr/>
          <p:nvPr/>
        </p:nvSpPr>
        <p:spPr>
          <a:xfrm>
            <a:off x="971600" y="376777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25" name="Elipse 24"/>
          <p:cNvSpPr/>
          <p:nvPr/>
        </p:nvSpPr>
        <p:spPr>
          <a:xfrm>
            <a:off x="2915816" y="3136185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45</a:t>
            </a:r>
          </a:p>
        </p:txBody>
      </p:sp>
      <p:cxnSp>
        <p:nvCxnSpPr>
          <p:cNvPr id="26" name="Conector reto 25"/>
          <p:cNvCxnSpPr>
            <a:stCxn id="3" idx="5"/>
            <a:endCxn id="21" idx="1"/>
          </p:cNvCxnSpPr>
          <p:nvPr/>
        </p:nvCxnSpPr>
        <p:spPr>
          <a:xfrm>
            <a:off x="3468980" y="2397988"/>
            <a:ext cx="189816" cy="185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>
            <a:stCxn id="3" idx="3"/>
            <a:endCxn id="20" idx="7"/>
          </p:cNvCxnSpPr>
          <p:nvPr/>
        </p:nvCxnSpPr>
        <p:spPr>
          <a:xfrm flipH="1">
            <a:off x="2820908" y="2397988"/>
            <a:ext cx="189816" cy="168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>
            <a:stCxn id="20" idx="3"/>
            <a:endCxn id="22" idx="7"/>
          </p:cNvCxnSpPr>
          <p:nvPr/>
        </p:nvCxnSpPr>
        <p:spPr>
          <a:xfrm flipH="1">
            <a:off x="2172836" y="3024794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to 35"/>
          <p:cNvCxnSpPr>
            <a:stCxn id="22" idx="3"/>
            <a:endCxn id="24" idx="7"/>
          </p:cNvCxnSpPr>
          <p:nvPr/>
        </p:nvCxnSpPr>
        <p:spPr>
          <a:xfrm flipH="1">
            <a:off x="1524764" y="3672866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to 38"/>
          <p:cNvCxnSpPr>
            <a:stCxn id="20" idx="5"/>
            <a:endCxn id="25" idx="1"/>
          </p:cNvCxnSpPr>
          <p:nvPr/>
        </p:nvCxnSpPr>
        <p:spPr>
          <a:xfrm>
            <a:off x="2820908" y="3024794"/>
            <a:ext cx="189816" cy="206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>
            <a:stCxn id="21" idx="5"/>
            <a:endCxn id="23" idx="1"/>
          </p:cNvCxnSpPr>
          <p:nvPr/>
        </p:nvCxnSpPr>
        <p:spPr>
          <a:xfrm>
            <a:off x="4117052" y="3041277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ixaDeTexto 48"/>
          <p:cNvSpPr txBox="1"/>
          <p:nvPr/>
        </p:nvSpPr>
        <p:spPr>
          <a:xfrm>
            <a:off x="5306828" y="1844824"/>
            <a:ext cx="308159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solidFill>
                  <a:srgbClr val="FF0000"/>
                </a:solidFill>
              </a:rPr>
              <a:t>3º) Aplicar rotação simples à direita para balancear o nó 40. 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57" name="Elipse 56"/>
          <p:cNvSpPr/>
          <p:nvPr/>
        </p:nvSpPr>
        <p:spPr>
          <a:xfrm>
            <a:off x="323528" y="4415846"/>
            <a:ext cx="648072" cy="648072"/>
          </a:xfrm>
          <a:prstGeom prst="ellipse">
            <a:avLst/>
          </a:prstGeom>
          <a:noFill/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10</a:t>
            </a:r>
          </a:p>
        </p:txBody>
      </p:sp>
      <p:cxnSp>
        <p:nvCxnSpPr>
          <p:cNvPr id="59" name="Conector reto 58"/>
          <p:cNvCxnSpPr>
            <a:stCxn id="24" idx="3"/>
            <a:endCxn id="57" idx="7"/>
          </p:cNvCxnSpPr>
          <p:nvPr/>
        </p:nvCxnSpPr>
        <p:spPr>
          <a:xfrm flipH="1">
            <a:off x="876692" y="4320938"/>
            <a:ext cx="189816" cy="189816"/>
          </a:xfrm>
          <a:prstGeom prst="line">
            <a:avLst/>
          </a:prstGeom>
          <a:ln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de seta reta 60"/>
          <p:cNvCxnSpPr>
            <a:stCxn id="49" idx="2"/>
            <a:endCxn id="62" idx="0"/>
          </p:cNvCxnSpPr>
          <p:nvPr/>
        </p:nvCxnSpPr>
        <p:spPr>
          <a:xfrm>
            <a:off x="6847626" y="2491155"/>
            <a:ext cx="0" cy="19584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CaixaDeTexto 61"/>
          <p:cNvSpPr txBox="1"/>
          <p:nvPr/>
        </p:nvSpPr>
        <p:spPr>
          <a:xfrm>
            <a:off x="5306828" y="2686998"/>
            <a:ext cx="3081596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solidFill>
                  <a:srgbClr val="FF0000"/>
                </a:solidFill>
              </a:rPr>
              <a:t>Por que rotação à direita? </a:t>
            </a:r>
            <a:r>
              <a:rPr lang="pt-BR" dirty="0">
                <a:solidFill>
                  <a:srgbClr val="FF0000"/>
                </a:solidFill>
              </a:rPr>
              <a:t>Porque </a:t>
            </a:r>
            <a:r>
              <a:rPr lang="pt-BR" i="1" dirty="0" err="1">
                <a:solidFill>
                  <a:srgbClr val="FF0000"/>
                </a:solidFill>
              </a:rPr>
              <a:t>h</a:t>
            </a:r>
            <a:r>
              <a:rPr lang="pt-BR" i="1" baseline="-25000" dirty="0" err="1">
                <a:solidFill>
                  <a:srgbClr val="FF0000"/>
                </a:solidFill>
              </a:rPr>
              <a:t>e</a:t>
            </a:r>
            <a:r>
              <a:rPr lang="pt-BR" i="1" dirty="0">
                <a:solidFill>
                  <a:srgbClr val="FF0000"/>
                </a:solidFill>
              </a:rPr>
              <a:t> &gt; </a:t>
            </a:r>
            <a:r>
              <a:rPr lang="pt-BR" i="1" dirty="0" err="1">
                <a:solidFill>
                  <a:srgbClr val="FF0000"/>
                </a:solidFill>
              </a:rPr>
              <a:t>h</a:t>
            </a:r>
            <a:r>
              <a:rPr lang="pt-BR" i="1" baseline="-25000" dirty="0" err="1">
                <a:solidFill>
                  <a:srgbClr val="FF0000"/>
                </a:solidFill>
              </a:rPr>
              <a:t>d</a:t>
            </a:r>
            <a:r>
              <a:rPr lang="pt-BR" i="1" dirty="0">
                <a:solidFill>
                  <a:srgbClr val="FF0000"/>
                </a:solidFill>
              </a:rPr>
              <a:t> para o nó 40.</a:t>
            </a:r>
            <a:r>
              <a:rPr lang="pt-BR" dirty="0">
                <a:solidFill>
                  <a:srgbClr val="FF0000"/>
                </a:solidFill>
              </a:rPr>
              <a:t> Logo a </a:t>
            </a:r>
            <a:r>
              <a:rPr lang="pt-BR" dirty="0" err="1">
                <a:solidFill>
                  <a:srgbClr val="FF0000"/>
                </a:solidFill>
              </a:rPr>
              <a:t>subárvore</a:t>
            </a:r>
            <a:r>
              <a:rPr lang="pt-BR" dirty="0">
                <a:solidFill>
                  <a:srgbClr val="FF0000"/>
                </a:solidFill>
              </a:rPr>
              <a:t> esquerda do nó 40 está mais pesada que a </a:t>
            </a:r>
            <a:r>
              <a:rPr lang="pt-BR" dirty="0" err="1">
                <a:solidFill>
                  <a:srgbClr val="FF0000"/>
                </a:solidFill>
              </a:rPr>
              <a:t>subárvore</a:t>
            </a:r>
            <a:r>
              <a:rPr lang="pt-BR" dirty="0">
                <a:solidFill>
                  <a:srgbClr val="FF0000"/>
                </a:solidFill>
              </a:rPr>
              <a:t> direita do nó 40.</a:t>
            </a:r>
            <a:endParaRPr lang="pt-BR" baseline="-25000" dirty="0">
              <a:solidFill>
                <a:srgbClr val="FF0000"/>
              </a:solidFill>
            </a:endParaRPr>
          </a:p>
        </p:txBody>
      </p:sp>
      <p:sp>
        <p:nvSpPr>
          <p:cNvPr id="67" name="CaixaDeTexto 66"/>
          <p:cNvSpPr txBox="1"/>
          <p:nvPr/>
        </p:nvSpPr>
        <p:spPr>
          <a:xfrm>
            <a:off x="1012917" y="3260750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FF0000"/>
                </a:solidFill>
              </a:rPr>
              <a:t>h</a:t>
            </a:r>
            <a:r>
              <a:rPr lang="pt-BR" sz="1600" baseline="-25000" dirty="0" err="1">
                <a:solidFill>
                  <a:srgbClr val="FF0000"/>
                </a:solidFill>
              </a:rPr>
              <a:t>e</a:t>
            </a:r>
            <a:r>
              <a:rPr lang="pt-BR" sz="1600" dirty="0">
                <a:solidFill>
                  <a:srgbClr val="FF0000"/>
                </a:solidFill>
              </a:rPr>
              <a:t> = 2</a:t>
            </a:r>
          </a:p>
        </p:txBody>
      </p:sp>
      <p:sp>
        <p:nvSpPr>
          <p:cNvPr id="68" name="CaixaDeTexto 67"/>
          <p:cNvSpPr txBox="1"/>
          <p:nvPr/>
        </p:nvSpPr>
        <p:spPr>
          <a:xfrm>
            <a:off x="2214153" y="3254504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FF0000"/>
                </a:solidFill>
              </a:rPr>
              <a:t>h</a:t>
            </a:r>
            <a:r>
              <a:rPr lang="pt-BR" sz="1600" baseline="-25000" dirty="0" err="1">
                <a:solidFill>
                  <a:srgbClr val="FF0000"/>
                </a:solidFill>
              </a:rPr>
              <a:t>d</a:t>
            </a:r>
            <a:r>
              <a:rPr lang="pt-BR" sz="1600" dirty="0">
                <a:solidFill>
                  <a:srgbClr val="FF0000"/>
                </a:solidFill>
              </a:rPr>
              <a:t> = 1</a:t>
            </a:r>
          </a:p>
        </p:txBody>
      </p:sp>
      <p:sp>
        <p:nvSpPr>
          <p:cNvPr id="69" name="CaixaDeTexto 68"/>
          <p:cNvSpPr txBox="1"/>
          <p:nvPr/>
        </p:nvSpPr>
        <p:spPr>
          <a:xfrm>
            <a:off x="1661200" y="2627918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FF0000"/>
                </a:solidFill>
              </a:rPr>
              <a:t>h</a:t>
            </a:r>
            <a:r>
              <a:rPr lang="pt-BR" sz="1600" baseline="-25000" dirty="0" err="1">
                <a:solidFill>
                  <a:srgbClr val="FF0000"/>
                </a:solidFill>
              </a:rPr>
              <a:t>e</a:t>
            </a:r>
            <a:r>
              <a:rPr lang="pt-BR" sz="1600" dirty="0">
                <a:solidFill>
                  <a:srgbClr val="FF0000"/>
                </a:solidFill>
              </a:rPr>
              <a:t> = 3</a:t>
            </a:r>
          </a:p>
        </p:txBody>
      </p:sp>
      <p:sp>
        <p:nvSpPr>
          <p:cNvPr id="70" name="CaixaDeTexto 69"/>
          <p:cNvSpPr txBox="1"/>
          <p:nvPr/>
        </p:nvSpPr>
        <p:spPr>
          <a:xfrm>
            <a:off x="2862436" y="2621672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rgbClr val="FF0000"/>
                </a:solidFill>
              </a:rPr>
              <a:t>h</a:t>
            </a:r>
            <a:r>
              <a:rPr lang="pt-BR" sz="1600" baseline="-25000" dirty="0" err="1">
                <a:solidFill>
                  <a:srgbClr val="FF0000"/>
                </a:solidFill>
              </a:rPr>
              <a:t>d</a:t>
            </a:r>
            <a:r>
              <a:rPr lang="pt-BR" sz="1600" dirty="0">
                <a:solidFill>
                  <a:srgbClr val="FF0000"/>
                </a:solidFill>
              </a:rPr>
              <a:t> = 1</a:t>
            </a:r>
          </a:p>
        </p:txBody>
      </p:sp>
      <p:sp>
        <p:nvSpPr>
          <p:cNvPr id="71" name="CaixaDeTexto 70"/>
          <p:cNvSpPr txBox="1"/>
          <p:nvPr/>
        </p:nvSpPr>
        <p:spPr>
          <a:xfrm>
            <a:off x="2309061" y="1995086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h</a:t>
            </a:r>
            <a:r>
              <a:rPr lang="pt-BR" sz="1600" baseline="-25000" dirty="0" err="1"/>
              <a:t>e</a:t>
            </a:r>
            <a:r>
              <a:rPr lang="pt-BR" sz="1600" dirty="0"/>
              <a:t> = 4</a:t>
            </a:r>
          </a:p>
        </p:txBody>
      </p:sp>
      <p:sp>
        <p:nvSpPr>
          <p:cNvPr id="72" name="CaixaDeTexto 71"/>
          <p:cNvSpPr txBox="1"/>
          <p:nvPr/>
        </p:nvSpPr>
        <p:spPr>
          <a:xfrm>
            <a:off x="3510297" y="1988840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h</a:t>
            </a:r>
            <a:r>
              <a:rPr lang="pt-BR" sz="1600" baseline="-25000" dirty="0" err="1"/>
              <a:t>d</a:t>
            </a:r>
            <a:r>
              <a:rPr lang="pt-BR" sz="1600" dirty="0"/>
              <a:t> = 2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5307320" y="4383008"/>
            <a:ext cx="3081596" cy="23083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solidFill>
                  <a:srgbClr val="FF0000"/>
                </a:solidFill>
              </a:rPr>
              <a:t>Por que rotação simples? </a:t>
            </a:r>
            <a:r>
              <a:rPr lang="pt-BR" dirty="0">
                <a:solidFill>
                  <a:srgbClr val="FF0000"/>
                </a:solidFill>
              </a:rPr>
              <a:t>Porque </a:t>
            </a:r>
            <a:r>
              <a:rPr lang="pt-BR" i="1" dirty="0" err="1">
                <a:solidFill>
                  <a:srgbClr val="FF0000"/>
                </a:solidFill>
              </a:rPr>
              <a:t>h</a:t>
            </a:r>
            <a:r>
              <a:rPr lang="pt-BR" i="1" baseline="-25000" dirty="0" err="1">
                <a:solidFill>
                  <a:srgbClr val="FF0000"/>
                </a:solidFill>
              </a:rPr>
              <a:t>e</a:t>
            </a:r>
            <a:r>
              <a:rPr lang="pt-BR" i="1" dirty="0">
                <a:solidFill>
                  <a:srgbClr val="FF0000"/>
                </a:solidFill>
              </a:rPr>
              <a:t> &gt; </a:t>
            </a:r>
            <a:r>
              <a:rPr lang="pt-BR" i="1" dirty="0" err="1">
                <a:solidFill>
                  <a:srgbClr val="FF0000"/>
                </a:solidFill>
              </a:rPr>
              <a:t>h</a:t>
            </a:r>
            <a:r>
              <a:rPr lang="pt-BR" i="1" baseline="-25000" dirty="0" err="1">
                <a:solidFill>
                  <a:srgbClr val="FF0000"/>
                </a:solidFill>
              </a:rPr>
              <a:t>d</a:t>
            </a:r>
            <a:r>
              <a:rPr lang="pt-BR" i="1" dirty="0">
                <a:solidFill>
                  <a:srgbClr val="FF0000"/>
                </a:solidFill>
              </a:rPr>
              <a:t> para o nó 30</a:t>
            </a:r>
            <a:r>
              <a:rPr lang="pt-BR" dirty="0">
                <a:solidFill>
                  <a:srgbClr val="FF0000"/>
                </a:solidFill>
              </a:rPr>
              <a:t> (nó filho esquerdo do nó 40, que é a </a:t>
            </a:r>
            <a:r>
              <a:rPr lang="pt-BR" dirty="0" err="1">
                <a:solidFill>
                  <a:srgbClr val="FF0000"/>
                </a:solidFill>
              </a:rPr>
              <a:t>subárvore</a:t>
            </a:r>
            <a:r>
              <a:rPr lang="pt-BR" dirty="0">
                <a:solidFill>
                  <a:srgbClr val="FF0000"/>
                </a:solidFill>
              </a:rPr>
              <a:t> mais pesada).</a:t>
            </a:r>
          </a:p>
          <a:p>
            <a:pPr algn="just"/>
            <a:r>
              <a:rPr lang="pt-BR" dirty="0">
                <a:solidFill>
                  <a:srgbClr val="FF0000"/>
                </a:solidFill>
              </a:rPr>
              <a:t>Desse fato se conclui que o novo nó (nó 10) foi inserido na </a:t>
            </a:r>
            <a:r>
              <a:rPr lang="pt-BR" dirty="0" err="1">
                <a:solidFill>
                  <a:srgbClr val="FF0000"/>
                </a:solidFill>
              </a:rPr>
              <a:t>subárvore</a:t>
            </a:r>
            <a:r>
              <a:rPr lang="pt-BR" dirty="0">
                <a:solidFill>
                  <a:srgbClr val="FF0000"/>
                </a:solidFill>
              </a:rPr>
              <a:t> esquerda do nó 30.</a:t>
            </a:r>
            <a:endParaRPr lang="pt-BR" baseline="-25000" dirty="0">
              <a:solidFill>
                <a:srgbClr val="FF0000"/>
              </a:solidFill>
            </a:endParaRPr>
          </a:p>
        </p:txBody>
      </p:sp>
      <p:cxnSp>
        <p:nvCxnSpPr>
          <p:cNvPr id="5" name="Conector de seta reta 4"/>
          <p:cNvCxnSpPr>
            <a:stCxn id="62" idx="2"/>
            <a:endCxn id="31" idx="0"/>
          </p:cNvCxnSpPr>
          <p:nvPr/>
        </p:nvCxnSpPr>
        <p:spPr>
          <a:xfrm>
            <a:off x="6847626" y="4164326"/>
            <a:ext cx="492" cy="21868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Elipse 36"/>
          <p:cNvSpPr/>
          <p:nvPr/>
        </p:nvSpPr>
        <p:spPr>
          <a:xfrm>
            <a:off x="2267744" y="3784257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35</a:t>
            </a:r>
          </a:p>
        </p:txBody>
      </p:sp>
      <p:cxnSp>
        <p:nvCxnSpPr>
          <p:cNvPr id="38" name="Conector reto 37"/>
          <p:cNvCxnSpPr>
            <a:endCxn id="37" idx="1"/>
          </p:cNvCxnSpPr>
          <p:nvPr/>
        </p:nvCxnSpPr>
        <p:spPr>
          <a:xfrm>
            <a:off x="2172836" y="3672866"/>
            <a:ext cx="189816" cy="206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9960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AVL: rotação simples à direita</a:t>
            </a:r>
          </a:p>
        </p:txBody>
      </p:sp>
      <p:sp>
        <p:nvSpPr>
          <p:cNvPr id="3" name="Elipse 2"/>
          <p:cNvSpPr/>
          <p:nvPr/>
        </p:nvSpPr>
        <p:spPr>
          <a:xfrm>
            <a:off x="2915816" y="184482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21" name="Elipse 20"/>
          <p:cNvSpPr/>
          <p:nvPr/>
        </p:nvSpPr>
        <p:spPr>
          <a:xfrm>
            <a:off x="3563888" y="2488113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70</a:t>
            </a:r>
          </a:p>
        </p:txBody>
      </p:sp>
      <p:sp>
        <p:nvSpPr>
          <p:cNvPr id="23" name="Elipse 22"/>
          <p:cNvSpPr/>
          <p:nvPr/>
        </p:nvSpPr>
        <p:spPr>
          <a:xfrm>
            <a:off x="4211960" y="3136185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80</a:t>
            </a:r>
          </a:p>
        </p:txBody>
      </p:sp>
      <p:sp>
        <p:nvSpPr>
          <p:cNvPr id="24" name="Elipse 23"/>
          <p:cNvSpPr/>
          <p:nvPr/>
        </p:nvSpPr>
        <p:spPr>
          <a:xfrm>
            <a:off x="971600" y="376777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20</a:t>
            </a:r>
          </a:p>
        </p:txBody>
      </p:sp>
      <p:cxnSp>
        <p:nvCxnSpPr>
          <p:cNvPr id="26" name="Conector reto 25"/>
          <p:cNvCxnSpPr>
            <a:stCxn id="3" idx="5"/>
            <a:endCxn id="21" idx="1"/>
          </p:cNvCxnSpPr>
          <p:nvPr/>
        </p:nvCxnSpPr>
        <p:spPr>
          <a:xfrm>
            <a:off x="3468980" y="2397988"/>
            <a:ext cx="189816" cy="185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>
            <a:stCxn id="3" idx="3"/>
            <a:endCxn id="20" idx="7"/>
          </p:cNvCxnSpPr>
          <p:nvPr/>
        </p:nvCxnSpPr>
        <p:spPr>
          <a:xfrm flipH="1">
            <a:off x="2820908" y="2397988"/>
            <a:ext cx="189816" cy="168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>
            <a:stCxn id="20" idx="3"/>
          </p:cNvCxnSpPr>
          <p:nvPr/>
        </p:nvCxnSpPr>
        <p:spPr>
          <a:xfrm flipH="1">
            <a:off x="2172836" y="3024794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to 35"/>
          <p:cNvCxnSpPr>
            <a:endCxn id="24" idx="7"/>
          </p:cNvCxnSpPr>
          <p:nvPr/>
        </p:nvCxnSpPr>
        <p:spPr>
          <a:xfrm flipH="1">
            <a:off x="1524764" y="3672866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upo 8"/>
          <p:cNvGrpSpPr/>
          <p:nvPr/>
        </p:nvGrpSpPr>
        <p:grpSpPr>
          <a:xfrm>
            <a:off x="2267744" y="2471630"/>
            <a:ext cx="1296144" cy="1312627"/>
            <a:chOff x="2267744" y="2471630"/>
            <a:chExt cx="1296144" cy="1312627"/>
          </a:xfrm>
        </p:grpSpPr>
        <p:sp>
          <p:nvSpPr>
            <p:cNvPr id="20" name="Elipse 19"/>
            <p:cNvSpPr/>
            <p:nvPr/>
          </p:nvSpPr>
          <p:spPr>
            <a:xfrm>
              <a:off x="2267744" y="2471630"/>
              <a:ext cx="648072" cy="64807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dirty="0">
                  <a:solidFill>
                    <a:schemeClr val="tx1"/>
                  </a:solidFill>
                </a:rPr>
                <a:t>40</a:t>
              </a:r>
            </a:p>
          </p:txBody>
        </p:sp>
        <p:sp>
          <p:nvSpPr>
            <p:cNvPr id="25" name="Elipse 24"/>
            <p:cNvSpPr/>
            <p:nvPr/>
          </p:nvSpPr>
          <p:spPr>
            <a:xfrm>
              <a:off x="2915816" y="3136185"/>
              <a:ext cx="648072" cy="64807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dirty="0">
                  <a:solidFill>
                    <a:schemeClr val="tx1"/>
                  </a:solidFill>
                </a:rPr>
                <a:t>45</a:t>
              </a:r>
            </a:p>
          </p:txBody>
        </p:sp>
        <p:cxnSp>
          <p:nvCxnSpPr>
            <p:cNvPr id="39" name="Conector reto 38"/>
            <p:cNvCxnSpPr>
              <a:stCxn id="20" idx="5"/>
              <a:endCxn id="25" idx="1"/>
            </p:cNvCxnSpPr>
            <p:nvPr/>
          </p:nvCxnSpPr>
          <p:spPr>
            <a:xfrm>
              <a:off x="2820908" y="3024794"/>
              <a:ext cx="189816" cy="2062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2" name="Conector reto 41"/>
          <p:cNvCxnSpPr>
            <a:stCxn id="21" idx="5"/>
            <a:endCxn id="23" idx="1"/>
          </p:cNvCxnSpPr>
          <p:nvPr/>
        </p:nvCxnSpPr>
        <p:spPr>
          <a:xfrm>
            <a:off x="4117052" y="3041277"/>
            <a:ext cx="189816" cy="18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ixaDeTexto 48"/>
          <p:cNvSpPr txBox="1"/>
          <p:nvPr/>
        </p:nvSpPr>
        <p:spPr>
          <a:xfrm>
            <a:off x="5580112" y="2101464"/>
            <a:ext cx="3081596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solidFill>
                  <a:srgbClr val="FF0000"/>
                </a:solidFill>
              </a:rPr>
              <a:t>3º) Rotação simples à direita do nó 40 (primeiro nó que ficou desbalanceado). 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57" name="Elipse 56"/>
          <p:cNvSpPr/>
          <p:nvPr/>
        </p:nvSpPr>
        <p:spPr>
          <a:xfrm>
            <a:off x="323528" y="4415846"/>
            <a:ext cx="648072" cy="648072"/>
          </a:xfrm>
          <a:prstGeom prst="ellipse">
            <a:avLst/>
          </a:prstGeom>
          <a:noFill/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10</a:t>
            </a:r>
          </a:p>
        </p:txBody>
      </p:sp>
      <p:cxnSp>
        <p:nvCxnSpPr>
          <p:cNvPr id="59" name="Conector reto 58"/>
          <p:cNvCxnSpPr>
            <a:stCxn id="24" idx="3"/>
            <a:endCxn id="57" idx="7"/>
          </p:cNvCxnSpPr>
          <p:nvPr/>
        </p:nvCxnSpPr>
        <p:spPr>
          <a:xfrm flipH="1">
            <a:off x="876692" y="4320938"/>
            <a:ext cx="189816" cy="189816"/>
          </a:xfrm>
          <a:prstGeom prst="line">
            <a:avLst/>
          </a:prstGeom>
          <a:ln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de seta reta 60"/>
          <p:cNvCxnSpPr>
            <a:stCxn id="49" idx="2"/>
            <a:endCxn id="62" idx="0"/>
          </p:cNvCxnSpPr>
          <p:nvPr/>
        </p:nvCxnSpPr>
        <p:spPr>
          <a:xfrm>
            <a:off x="7120910" y="3024794"/>
            <a:ext cx="0" cy="3728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CaixaDeTexto 61"/>
          <p:cNvSpPr txBox="1"/>
          <p:nvPr/>
        </p:nvSpPr>
        <p:spPr>
          <a:xfrm>
            <a:off x="5580112" y="3397608"/>
            <a:ext cx="3081596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pt-BR" b="1" dirty="0">
                <a:solidFill>
                  <a:srgbClr val="FF0000"/>
                </a:solidFill>
              </a:rPr>
              <a:t>Filho a esquerda do nó 40 passa a ser o filho a direita do nó 30.</a:t>
            </a:r>
            <a:endParaRPr lang="pt-BR" baseline="-25000" dirty="0">
              <a:solidFill>
                <a:srgbClr val="FF0000"/>
              </a:solidFill>
            </a:endParaRPr>
          </a:p>
        </p:txBody>
      </p:sp>
      <p:sp>
        <p:nvSpPr>
          <p:cNvPr id="71" name="CaixaDeTexto 70"/>
          <p:cNvSpPr txBox="1"/>
          <p:nvPr/>
        </p:nvSpPr>
        <p:spPr>
          <a:xfrm>
            <a:off x="2309061" y="1995086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h</a:t>
            </a:r>
            <a:r>
              <a:rPr lang="pt-BR" sz="1600" baseline="-25000" dirty="0" err="1"/>
              <a:t>e</a:t>
            </a:r>
            <a:r>
              <a:rPr lang="pt-BR" sz="1600" dirty="0"/>
              <a:t> = 4</a:t>
            </a:r>
          </a:p>
        </p:txBody>
      </p:sp>
      <p:sp>
        <p:nvSpPr>
          <p:cNvPr id="72" name="CaixaDeTexto 71"/>
          <p:cNvSpPr txBox="1"/>
          <p:nvPr/>
        </p:nvSpPr>
        <p:spPr>
          <a:xfrm>
            <a:off x="3510297" y="1988840"/>
            <a:ext cx="716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h</a:t>
            </a:r>
            <a:r>
              <a:rPr lang="pt-BR" sz="1600" baseline="-25000" dirty="0" err="1"/>
              <a:t>d</a:t>
            </a:r>
            <a:r>
              <a:rPr lang="pt-BR" sz="1600" dirty="0"/>
              <a:t> = 2</a:t>
            </a:r>
          </a:p>
        </p:txBody>
      </p:sp>
      <p:sp>
        <p:nvSpPr>
          <p:cNvPr id="34" name="Elipse 33"/>
          <p:cNvSpPr/>
          <p:nvPr/>
        </p:nvSpPr>
        <p:spPr>
          <a:xfrm>
            <a:off x="1660989" y="3150145"/>
            <a:ext cx="648072" cy="648072"/>
          </a:xfrm>
          <a:prstGeom prst="ellipse">
            <a:avLst/>
          </a:prstGeom>
          <a:noFill/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73" name="Elipse 72"/>
          <p:cNvSpPr/>
          <p:nvPr/>
        </p:nvSpPr>
        <p:spPr>
          <a:xfrm>
            <a:off x="2267744" y="3784257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35</a:t>
            </a:r>
          </a:p>
        </p:txBody>
      </p:sp>
      <p:cxnSp>
        <p:nvCxnSpPr>
          <p:cNvPr id="74" name="Conector reto 73"/>
          <p:cNvCxnSpPr>
            <a:stCxn id="34" idx="5"/>
            <a:endCxn id="73" idx="1"/>
          </p:cNvCxnSpPr>
          <p:nvPr/>
        </p:nvCxnSpPr>
        <p:spPr>
          <a:xfrm>
            <a:off x="2214153" y="3703309"/>
            <a:ext cx="148499" cy="1758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>
            <a:stCxn id="25" idx="3"/>
            <a:endCxn id="73" idx="7"/>
          </p:cNvCxnSpPr>
          <p:nvPr/>
        </p:nvCxnSpPr>
        <p:spPr>
          <a:xfrm flipH="1">
            <a:off x="2820908" y="3689349"/>
            <a:ext cx="189816" cy="18981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>
            <a:stCxn id="3" idx="4"/>
            <a:endCxn id="25" idx="0"/>
          </p:cNvCxnSpPr>
          <p:nvPr/>
        </p:nvCxnSpPr>
        <p:spPr>
          <a:xfrm>
            <a:off x="3239852" y="2492896"/>
            <a:ext cx="0" cy="6432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303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7 L 0.07084 0.09838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2" y="4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62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</TotalTime>
  <Words>2364</Words>
  <Application>Microsoft Office PowerPoint</Application>
  <PresentationFormat>Apresentação na tela (4:3)</PresentationFormat>
  <Paragraphs>493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4" baseType="lpstr">
      <vt:lpstr>Tema do Office</vt:lpstr>
      <vt:lpstr>AVL: Adelson-Velsky e Landis (1962)</vt:lpstr>
      <vt:lpstr>AVL: conceitos</vt:lpstr>
      <vt:lpstr>AVL: conceitos</vt:lpstr>
      <vt:lpstr>AVL: rotações</vt:lpstr>
      <vt:lpstr>AVL: rotação simples à direita</vt:lpstr>
      <vt:lpstr>AVL: rotação simples à direita</vt:lpstr>
      <vt:lpstr>AVL: rotação simples à direita</vt:lpstr>
      <vt:lpstr>AVL: rotação simples à direita</vt:lpstr>
      <vt:lpstr>AVL: rotação simples à direita</vt:lpstr>
      <vt:lpstr>AVL: rotação simples à direita</vt:lpstr>
      <vt:lpstr>AVL: rotação simples à direita</vt:lpstr>
      <vt:lpstr>AVL: rotação simples à direita</vt:lpstr>
      <vt:lpstr>AVL: rotação simples à esquerda</vt:lpstr>
      <vt:lpstr>AVL: rotação dupla à direita</vt:lpstr>
      <vt:lpstr>AVL: rotação dupla à direita</vt:lpstr>
      <vt:lpstr>AVL: rotação dupla à direita</vt:lpstr>
      <vt:lpstr>AVL: rotação dupla à direita</vt:lpstr>
      <vt:lpstr>AVL: rotação dupla à direita – 1º passo</vt:lpstr>
      <vt:lpstr>AVL: rotação dupla à direita – 2º passo</vt:lpstr>
      <vt:lpstr>AVL: rotação dupla à direita – resultado</vt:lpstr>
      <vt:lpstr>AVL: rotação dupla à esquerda</vt:lpstr>
      <vt:lpstr>AVL: implementação - estrutura</vt:lpstr>
      <vt:lpstr>AVL: variável balanço - significado</vt:lpstr>
      <vt:lpstr>AVL: variável balanço - significado</vt:lpstr>
      <vt:lpstr>AVL: variável balanço - cálculo</vt:lpstr>
      <vt:lpstr>AVL: variável balanço – caso 1</vt:lpstr>
      <vt:lpstr>AVL: variável balanço – caso 1</vt:lpstr>
      <vt:lpstr>AVL: variável balanço – caso 2</vt:lpstr>
      <vt:lpstr>AVL: variável balanço – caso 2</vt:lpstr>
      <vt:lpstr>AVL: variável balanço – caso 3</vt:lpstr>
      <vt:lpstr>AVL: inserção elemento Código – onde inserir um elemento</vt:lpstr>
      <vt:lpstr>AVL: inserção elemento Código – onde inserir um elemento</vt:lpstr>
      <vt:lpstr>AVL: atividades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AVL: Adelson-Velsky e Landis (1962)</dc:title>
  <dc:creator>Ricardo Luís Lachi</dc:creator>
  <cp:lastModifiedBy>Ricardo Luís Lachi</cp:lastModifiedBy>
  <cp:revision>203</cp:revision>
  <dcterms:created xsi:type="dcterms:W3CDTF">2010-09-16T12:33:54Z</dcterms:created>
  <dcterms:modified xsi:type="dcterms:W3CDTF">2019-09-15T00:51:41Z</dcterms:modified>
</cp:coreProperties>
</file>