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44EEB-121C-4777-90D1-D7B2DC256A97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94855-D42D-4968-BA3D-FDF2BB63A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0617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94855-D42D-4968-BA3D-FDF2BB63ABE7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66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20/09/2012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cad.icmc.usp.br/~nonato/ED/Hashing/node33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stig.ipbeja.pt/~rmcp/estig/2002/1s/lp2/teorica/tabelashash.pdf" TargetMode="External"/><Relationship Id="rId4" Type="http://schemas.openxmlformats.org/officeDocument/2006/relationships/hyperlink" Target="http://pt.wikipedia.org/wiki/Tabela_hash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Hashing</a:t>
            </a:r>
            <a:r>
              <a:rPr lang="pt-BR" dirty="0" smtClean="0"/>
              <a:t> (Espalhamento)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9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método da dobra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3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Suponha </a:t>
            </a:r>
            <a:r>
              <a:rPr lang="pt-BR" dirty="0"/>
              <a:t>a chave como uma seqüência de dígitos escritos num pedaço </a:t>
            </a:r>
            <a:r>
              <a:rPr lang="pt-BR" dirty="0" smtClean="0"/>
              <a:t>de papel</a:t>
            </a:r>
            <a:r>
              <a:rPr lang="pt-BR" dirty="0"/>
              <a:t>. </a:t>
            </a:r>
            <a:r>
              <a:rPr lang="pt-BR" dirty="0" smtClean="0"/>
              <a:t>O </a:t>
            </a:r>
            <a:r>
              <a:rPr lang="pt-BR" dirty="0"/>
              <a:t>método em questão consiste basicamente em “dobrar” esse papel, de </a:t>
            </a:r>
            <a:r>
              <a:rPr lang="pt-BR" dirty="0" smtClean="0"/>
              <a:t>maneira </a:t>
            </a:r>
            <a:r>
              <a:rPr lang="pt-BR" dirty="0"/>
              <a:t>os dígitos se superponham. Estes devem então somados, sem levar em </a:t>
            </a:r>
            <a:r>
              <a:rPr lang="pt-BR" dirty="0" smtClean="0"/>
              <a:t>consideração </a:t>
            </a:r>
            <a:r>
              <a:rPr lang="pt-BR" dirty="0"/>
              <a:t>o “vai um”. </a:t>
            </a:r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/>
              <a:t>processo é repetido mediante a </a:t>
            </a:r>
            <a:r>
              <a:rPr lang="pt-BR" dirty="0" smtClean="0"/>
              <a:t>realização </a:t>
            </a:r>
            <a:r>
              <a:rPr lang="pt-BR" dirty="0"/>
              <a:t>de novas dobras. O numero total de dobras e a posição </a:t>
            </a:r>
            <a:r>
              <a:rPr lang="pt-BR" b="1" dirty="0"/>
              <a:t>j</a:t>
            </a:r>
            <a:r>
              <a:rPr lang="pt-BR" dirty="0"/>
              <a:t> de cada uma </a:t>
            </a:r>
            <a:r>
              <a:rPr lang="pt-BR" dirty="0" smtClean="0"/>
              <a:t>devem </a:t>
            </a:r>
            <a:r>
              <a:rPr lang="pt-BR" dirty="0"/>
              <a:t>ser definidos de tal forma que o resultado final contenha o numero de </a:t>
            </a:r>
            <a:r>
              <a:rPr lang="pt-BR" dirty="0" smtClean="0"/>
              <a:t>dígitos </a:t>
            </a:r>
            <a:r>
              <a:rPr lang="pt-BR" dirty="0"/>
              <a:t>desejados para formar </a:t>
            </a:r>
            <a:r>
              <a:rPr lang="pt-BR" dirty="0" smtClean="0"/>
              <a:t>o índice do vetor.</a:t>
            </a:r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490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método da dobra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827584" y="1484784"/>
            <a:ext cx="3445336" cy="369332"/>
            <a:chOff x="827584" y="1484784"/>
            <a:chExt cx="3445336" cy="369332"/>
          </a:xfrm>
        </p:grpSpPr>
        <p:sp>
          <p:nvSpPr>
            <p:cNvPr id="4" name="CaixaDeTexto 3"/>
            <p:cNvSpPr txBox="1"/>
            <p:nvPr/>
          </p:nvSpPr>
          <p:spPr>
            <a:xfrm>
              <a:off x="827584" y="1484784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83</a:t>
              </a:r>
              <a:endParaRPr lang="pt-BR" dirty="0"/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1403648" y="1484784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51</a:t>
              </a:r>
              <a:endParaRPr lang="pt-BR" dirty="0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1981280" y="1484784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08</a:t>
              </a:r>
              <a:endParaRPr lang="pt-BR" dirty="0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2555776" y="1484784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43</a:t>
              </a:r>
              <a:endParaRPr lang="pt-BR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131840" y="1484784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21</a:t>
              </a:r>
              <a:endParaRPr lang="pt-BR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3696856" y="1484784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20</a:t>
              </a:r>
              <a:endParaRPr lang="pt-BR" dirty="0"/>
            </a:p>
          </p:txBody>
        </p:sp>
      </p:grpSp>
      <p:grpSp>
        <p:nvGrpSpPr>
          <p:cNvPr id="19" name="Grupo 18"/>
          <p:cNvGrpSpPr/>
          <p:nvPr/>
        </p:nvGrpSpPr>
        <p:grpSpPr>
          <a:xfrm rot="1620000">
            <a:off x="766624" y="2602243"/>
            <a:ext cx="1152128" cy="369332"/>
            <a:chOff x="827584" y="2411596"/>
            <a:chExt cx="1152128" cy="369332"/>
          </a:xfrm>
        </p:grpSpPr>
        <p:sp>
          <p:nvSpPr>
            <p:cNvPr id="13" name="CaixaDeTexto 12"/>
            <p:cNvSpPr txBox="1"/>
            <p:nvPr/>
          </p:nvSpPr>
          <p:spPr>
            <a:xfrm>
              <a:off x="827584" y="2411596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83</a:t>
              </a:r>
              <a:endParaRPr lang="pt-BR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1403648" y="2411596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51</a:t>
              </a:r>
              <a:endParaRPr lang="pt-BR" dirty="0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1953424" y="2868176"/>
            <a:ext cx="2291640" cy="369332"/>
            <a:chOff x="1981280" y="2411596"/>
            <a:chExt cx="2291640" cy="369332"/>
          </a:xfrm>
        </p:grpSpPr>
        <p:sp>
          <p:nvSpPr>
            <p:cNvPr id="15" name="CaixaDeTexto 14"/>
            <p:cNvSpPr txBox="1"/>
            <p:nvPr/>
          </p:nvSpPr>
          <p:spPr>
            <a:xfrm>
              <a:off x="1981280" y="2411596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08</a:t>
              </a:r>
              <a:endParaRPr lang="pt-BR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2555776" y="2411596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43</a:t>
              </a:r>
              <a:endParaRPr lang="pt-BR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131840" y="2411596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21</a:t>
              </a:r>
              <a:endParaRPr lang="pt-BR" dirty="0"/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3696856" y="2411596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20</a:t>
              </a:r>
              <a:endParaRPr lang="pt-BR" dirty="0"/>
            </a:p>
          </p:txBody>
        </p:sp>
      </p:grpSp>
      <p:cxnSp>
        <p:nvCxnSpPr>
          <p:cNvPr id="22" name="Conector de seta reta 21"/>
          <p:cNvCxnSpPr/>
          <p:nvPr/>
        </p:nvCxnSpPr>
        <p:spPr>
          <a:xfrm>
            <a:off x="934264" y="2360842"/>
            <a:ext cx="1441728" cy="295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5508104" y="1484784"/>
            <a:ext cx="2808312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Gerar um índice de 4 dígitos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523344" y="2843644"/>
            <a:ext cx="2808312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83 + 43 = </a:t>
            </a:r>
            <a:r>
              <a:rPr lang="pt-BR" strike="sngStrike" dirty="0" smtClean="0"/>
              <a:t>1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26</a:t>
            </a:r>
          </a:p>
          <a:p>
            <a:r>
              <a:rPr lang="pt-BR" dirty="0" smtClean="0"/>
              <a:t>51 + 08 =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59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44" name="Grupo 43"/>
          <p:cNvGrpSpPr/>
          <p:nvPr/>
        </p:nvGrpSpPr>
        <p:grpSpPr>
          <a:xfrm rot="1620000">
            <a:off x="1473032" y="4318117"/>
            <a:ext cx="1150560" cy="369332"/>
            <a:chOff x="1488272" y="3923764"/>
            <a:chExt cx="1150560" cy="369332"/>
          </a:xfrm>
        </p:grpSpPr>
        <p:sp>
          <p:nvSpPr>
            <p:cNvPr id="28" name="CaixaDeTexto 27"/>
            <p:cNvSpPr txBox="1"/>
            <p:nvPr/>
          </p:nvSpPr>
          <p:spPr>
            <a:xfrm>
              <a:off x="1488272" y="3923764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59</a:t>
              </a:r>
              <a:endParaRPr lang="pt-BR" dirty="0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2062768" y="3923764"/>
              <a:ext cx="576064" cy="36933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26</a:t>
              </a:r>
              <a:endParaRPr lang="pt-BR" dirty="0"/>
            </a:p>
          </p:txBody>
        </p:sp>
      </p:grpSp>
      <p:sp>
        <p:nvSpPr>
          <p:cNvPr id="30" name="CaixaDeTexto 29"/>
          <p:cNvSpPr txBox="1"/>
          <p:nvPr/>
        </p:nvSpPr>
        <p:spPr>
          <a:xfrm>
            <a:off x="2638832" y="4587076"/>
            <a:ext cx="57606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21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3203848" y="4587076"/>
            <a:ext cx="57606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20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827584" y="1124744"/>
            <a:ext cx="3445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Chave inicial</a:t>
            </a:r>
            <a:endParaRPr lang="pt-BR" b="1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5549632" y="4437112"/>
            <a:ext cx="2808312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59 + 20 =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79</a:t>
            </a:r>
          </a:p>
          <a:p>
            <a:r>
              <a:rPr lang="pt-BR" dirty="0" smtClean="0"/>
              <a:t>26 + 21 =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47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7" name="Conector de seta reta 36"/>
          <p:cNvCxnSpPr>
            <a:endCxn id="26" idx="0"/>
          </p:cNvCxnSpPr>
          <p:nvPr/>
        </p:nvCxnSpPr>
        <p:spPr>
          <a:xfrm>
            <a:off x="6912260" y="1854116"/>
            <a:ext cx="15240" cy="9895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>
            <a:stCxn id="26" idx="2"/>
            <a:endCxn id="33" idx="0"/>
          </p:cNvCxnSpPr>
          <p:nvPr/>
        </p:nvCxnSpPr>
        <p:spPr>
          <a:xfrm>
            <a:off x="6927500" y="3489975"/>
            <a:ext cx="26288" cy="947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de seta reta 48"/>
          <p:cNvCxnSpPr>
            <a:stCxn id="28" idx="0"/>
          </p:cNvCxnSpPr>
          <p:nvPr/>
        </p:nvCxnSpPr>
        <p:spPr>
          <a:xfrm>
            <a:off x="1876209" y="4207836"/>
            <a:ext cx="967599" cy="164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/>
          <p:cNvSpPr txBox="1"/>
          <p:nvPr/>
        </p:nvSpPr>
        <p:spPr>
          <a:xfrm>
            <a:off x="2051720" y="5651956"/>
            <a:ext cx="57606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47</a:t>
            </a:r>
            <a:endParaRPr lang="pt-BR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2616736" y="5651956"/>
            <a:ext cx="57606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79</a:t>
            </a:r>
            <a:endParaRPr lang="pt-BR" dirty="0"/>
          </a:p>
        </p:txBody>
      </p:sp>
      <p:cxnSp>
        <p:nvCxnSpPr>
          <p:cNvPr id="53" name="Conector de seta reta 52"/>
          <p:cNvCxnSpPr>
            <a:stCxn id="33" idx="2"/>
            <a:endCxn id="54" idx="0"/>
          </p:cNvCxnSpPr>
          <p:nvPr/>
        </p:nvCxnSpPr>
        <p:spPr>
          <a:xfrm flipH="1">
            <a:off x="6912260" y="5083443"/>
            <a:ext cx="41528" cy="568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ixaDeTexto 53"/>
          <p:cNvSpPr txBox="1"/>
          <p:nvPr/>
        </p:nvSpPr>
        <p:spPr>
          <a:xfrm>
            <a:off x="5508104" y="5651956"/>
            <a:ext cx="2808312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Índice gerado: 4779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32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>
                <a:solidFill>
                  <a:schemeClr val="accent6"/>
                </a:solidFill>
              </a:rPr>
              <a:t>t</a:t>
            </a:r>
            <a:r>
              <a:rPr lang="pt-BR" sz="4000" b="1" dirty="0" smtClean="0">
                <a:solidFill>
                  <a:schemeClr val="accent6"/>
                </a:solidFill>
              </a:rPr>
              <a:t>ratamento de colisões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3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Tratamento de colisões por encadeamento</a:t>
            </a:r>
          </a:p>
          <a:p>
            <a:pPr lvl="1" algn="just"/>
            <a:r>
              <a:rPr lang="pt-BR" dirty="0" smtClean="0"/>
              <a:t>Encadeamento externo</a:t>
            </a:r>
          </a:p>
          <a:p>
            <a:pPr lvl="1" algn="just"/>
            <a:r>
              <a:rPr lang="pt-BR" dirty="0" smtClean="0"/>
              <a:t>Encadeamento interno</a:t>
            </a:r>
          </a:p>
          <a:p>
            <a:pPr lvl="1" algn="just"/>
            <a:endParaRPr lang="pt-BR" dirty="0" smtClean="0"/>
          </a:p>
          <a:p>
            <a:pPr algn="just"/>
            <a:r>
              <a:rPr lang="pt-BR" dirty="0" smtClean="0"/>
              <a:t>Tratamento de colisões por endereçamento aberto</a:t>
            </a:r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9523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encadeamento externo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71600" y="2153682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971600" y="2528962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1600" y="2890758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971600" y="3266038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20120" y="2151926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20120" y="2527206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20120" y="2904242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20120" y="3294762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3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971600" y="3641318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982648" y="4001358"/>
            <a:ext cx="150112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982648" y="4370690"/>
            <a:ext cx="1501120" cy="36004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524312" y="3615030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09072" y="4016598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09072" y="4329162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4941168"/>
            <a:ext cx="7776864" cy="175432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Manter </a:t>
            </a:r>
            <a:r>
              <a:rPr lang="pt-BR" b="1" dirty="0" smtClean="0"/>
              <a:t>m</a:t>
            </a:r>
            <a:r>
              <a:rPr lang="pt-BR" dirty="0" smtClean="0"/>
              <a:t> listas ligadas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Simples aplicação do conceito de listas ligadas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Complexidades: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dirty="0" smtClean="0"/>
              <a:t>Inserção: O(1)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dirty="0" smtClean="0"/>
              <a:t>Remoção: O(n)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dirty="0" smtClean="0"/>
              <a:t>Busca: O(n)</a:t>
            </a:r>
            <a:endParaRPr lang="pt-BR" dirty="0"/>
          </a:p>
        </p:txBody>
      </p:sp>
      <p:cxnSp>
        <p:nvCxnSpPr>
          <p:cNvPr id="21" name="Conector de seta reta 20"/>
          <p:cNvCxnSpPr/>
          <p:nvPr/>
        </p:nvCxnSpPr>
        <p:spPr>
          <a:xfrm>
            <a:off x="1733208" y="2336592"/>
            <a:ext cx="1542648" cy="1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3328432" y="2178576"/>
            <a:ext cx="46252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14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3800872" y="2174384"/>
            <a:ext cx="46252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cxnSp>
        <p:nvCxnSpPr>
          <p:cNvPr id="25" name="Conector reto 24"/>
          <p:cNvCxnSpPr/>
          <p:nvPr/>
        </p:nvCxnSpPr>
        <p:spPr>
          <a:xfrm>
            <a:off x="3790960" y="2178576"/>
            <a:ext cx="47244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986840" y="1628800"/>
            <a:ext cx="77768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Exemplo: </a:t>
            </a:r>
            <a:r>
              <a:rPr lang="pt-BR" dirty="0" smtClean="0"/>
              <a:t>h(x) = chave % 7</a:t>
            </a:r>
            <a:endParaRPr lang="pt-BR" dirty="0"/>
          </a:p>
        </p:txBody>
      </p:sp>
      <p:cxnSp>
        <p:nvCxnSpPr>
          <p:cNvPr id="29" name="Conector de seta reta 28"/>
          <p:cNvCxnSpPr/>
          <p:nvPr/>
        </p:nvCxnSpPr>
        <p:spPr>
          <a:xfrm>
            <a:off x="1763688" y="3087152"/>
            <a:ext cx="1542648" cy="1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3358912" y="2929136"/>
            <a:ext cx="46252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3831352" y="2924944"/>
            <a:ext cx="46252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4645144" y="2929136"/>
            <a:ext cx="46252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16</a:t>
            </a:r>
            <a:endParaRPr lang="pt-BR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5117584" y="2924944"/>
            <a:ext cx="46252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cxnSp>
        <p:nvCxnSpPr>
          <p:cNvPr id="36" name="Conector reto 35"/>
          <p:cNvCxnSpPr/>
          <p:nvPr/>
        </p:nvCxnSpPr>
        <p:spPr>
          <a:xfrm>
            <a:off x="5107672" y="2929136"/>
            <a:ext cx="47244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/>
          <p:nvPr/>
        </p:nvCxnSpPr>
        <p:spPr>
          <a:xfrm flipV="1">
            <a:off x="4032136" y="3075424"/>
            <a:ext cx="611872" cy="13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52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encadeamento interno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779912" y="2153682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   14    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779912" y="2528962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 15           ---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779912" y="2890758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   28           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779912" y="3266038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   10          ---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328432" y="2151926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328432" y="2527206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328432" y="2904242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328432" y="3294762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3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779912" y="3641318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    7           ---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790960" y="4001358"/>
            <a:ext cx="150112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               ---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790960" y="4370690"/>
            <a:ext cx="150112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                ---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332624" y="3615030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3317384" y="4016598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317384" y="4329162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4941168"/>
            <a:ext cx="7776864" cy="147732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Listas encadeadas que compartilham o mesmo espaço de armazenamento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Tabela de tamanho fixo: pode ocorrer </a:t>
            </a:r>
            <a:r>
              <a:rPr lang="pt-BR" i="1" dirty="0" smtClean="0"/>
              <a:t>overflow</a:t>
            </a:r>
            <a:r>
              <a:rPr lang="pt-BR" dirty="0" smtClean="0"/>
              <a:t>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Complexidade: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dirty="0" smtClean="0"/>
              <a:t>Inserção, remoção, busca: O(n)</a:t>
            </a:r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986840" y="1628800"/>
            <a:ext cx="2145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14  15 28   10  7</a:t>
            </a:r>
            <a:endParaRPr lang="pt-BR" dirty="0"/>
          </a:p>
        </p:txBody>
      </p:sp>
      <p:cxnSp>
        <p:nvCxnSpPr>
          <p:cNvPr id="19" name="Conector reto 18"/>
          <p:cNvCxnSpPr>
            <a:stCxn id="4" idx="0"/>
            <a:endCxn id="14" idx="2"/>
          </p:cNvCxnSpPr>
          <p:nvPr/>
        </p:nvCxnSpPr>
        <p:spPr>
          <a:xfrm>
            <a:off x="4535996" y="2153682"/>
            <a:ext cx="5524" cy="2586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5148064" y="233834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6156176" y="2338348"/>
            <a:ext cx="0" cy="737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4860032" y="3075424"/>
            <a:ext cx="1296144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>
            <a:off x="4860032" y="3167757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/>
          <p:nvPr/>
        </p:nvCxnSpPr>
        <p:spPr>
          <a:xfrm>
            <a:off x="6156176" y="3167757"/>
            <a:ext cx="0" cy="658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 flipH="1">
            <a:off x="5148064" y="3825984"/>
            <a:ext cx="1008112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ixaDeTexto 53"/>
          <p:cNvSpPr txBox="1"/>
          <p:nvPr/>
        </p:nvSpPr>
        <p:spPr>
          <a:xfrm>
            <a:off x="986840" y="1340768"/>
            <a:ext cx="2145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Chaves</a:t>
            </a:r>
            <a:endParaRPr lang="pt-BR" dirty="0"/>
          </a:p>
        </p:txBody>
      </p:sp>
      <p:cxnSp>
        <p:nvCxnSpPr>
          <p:cNvPr id="58" name="Conector angulado 57"/>
          <p:cNvCxnSpPr/>
          <p:nvPr/>
        </p:nvCxnSpPr>
        <p:spPr>
          <a:xfrm>
            <a:off x="1431504" y="1982696"/>
            <a:ext cx="1852776" cy="338460"/>
          </a:xfrm>
          <a:prstGeom prst="bentConnector3">
            <a:avLst>
              <a:gd name="adj1" fmla="val 6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angulado 66"/>
          <p:cNvCxnSpPr>
            <a:endCxn id="9" idx="1"/>
          </p:cNvCxnSpPr>
          <p:nvPr/>
        </p:nvCxnSpPr>
        <p:spPr>
          <a:xfrm>
            <a:off x="1763688" y="1982696"/>
            <a:ext cx="1564744" cy="729176"/>
          </a:xfrm>
          <a:prstGeom prst="bentConnector3">
            <a:avLst>
              <a:gd name="adj1" fmla="val -64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do 69"/>
          <p:cNvCxnSpPr>
            <a:stCxn id="28" idx="2"/>
            <a:endCxn id="8" idx="1"/>
          </p:cNvCxnSpPr>
          <p:nvPr/>
        </p:nvCxnSpPr>
        <p:spPr>
          <a:xfrm rot="16200000" flipH="1">
            <a:off x="2455456" y="1602016"/>
            <a:ext cx="440268" cy="1232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angulado 71"/>
          <p:cNvCxnSpPr>
            <a:endCxn id="11" idx="1"/>
          </p:cNvCxnSpPr>
          <p:nvPr/>
        </p:nvCxnSpPr>
        <p:spPr>
          <a:xfrm rot="16200000" flipH="1">
            <a:off x="2143160" y="2294156"/>
            <a:ext cx="1481492" cy="88905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do 74"/>
          <p:cNvCxnSpPr/>
          <p:nvPr/>
        </p:nvCxnSpPr>
        <p:spPr>
          <a:xfrm>
            <a:off x="2743200" y="2011680"/>
            <a:ext cx="541080" cy="206585"/>
          </a:xfrm>
          <a:prstGeom prst="bentConnector3">
            <a:avLst>
              <a:gd name="adj1" fmla="val -351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3779912" y="1340768"/>
            <a:ext cx="30963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Exemplo: </a:t>
            </a:r>
            <a:r>
              <a:rPr lang="pt-BR" dirty="0" smtClean="0"/>
              <a:t>h(x) = chave % 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65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endereçamento aberto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79200" y="1556792"/>
            <a:ext cx="7776864" cy="483209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200" dirty="0"/>
              <a:t>A idéia básica é armazenar as chaves sinônimas também na tabela, </a:t>
            </a:r>
            <a:r>
              <a:rPr lang="pt-BR" sz="2200" dirty="0" smtClean="0"/>
              <a:t>sem qualquer </a:t>
            </a:r>
            <a:r>
              <a:rPr lang="pt-BR" sz="2200" dirty="0"/>
              <a:t>informação adicional. </a:t>
            </a:r>
            <a:endParaRPr lang="pt-BR" sz="22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pt-BR" sz="22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200" dirty="0" smtClean="0"/>
              <a:t>Quando </a:t>
            </a:r>
            <a:r>
              <a:rPr lang="pt-BR" sz="2200" dirty="0"/>
              <a:t>houver alguma colisão, </a:t>
            </a:r>
            <a:r>
              <a:rPr lang="pt-BR" sz="2200" dirty="0" smtClean="0"/>
              <a:t>determina-se</a:t>
            </a:r>
            <a:r>
              <a:rPr lang="pt-BR" sz="2200" dirty="0"/>
              <a:t>, também por </a:t>
            </a:r>
            <a:r>
              <a:rPr lang="pt-BR" sz="2200" dirty="0" smtClean="0"/>
              <a:t>cálculo</a:t>
            </a:r>
            <a:r>
              <a:rPr lang="pt-BR" sz="2200" dirty="0"/>
              <a:t>, qual o próximo compartimento a ser </a:t>
            </a:r>
            <a:r>
              <a:rPr lang="pt-BR" sz="2200" dirty="0" smtClean="0"/>
              <a:t> examinado</a:t>
            </a:r>
            <a:r>
              <a:rPr lang="pt-BR" sz="2200" dirty="0"/>
              <a:t>. </a:t>
            </a:r>
            <a:endParaRPr lang="pt-BR" sz="22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pt-BR" sz="22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200" dirty="0" smtClean="0"/>
              <a:t>Se </a:t>
            </a:r>
            <a:r>
              <a:rPr lang="pt-BR" sz="2200" dirty="0"/>
              <a:t>ocorre nova colisão com alguma outra chave armazenada </a:t>
            </a:r>
            <a:r>
              <a:rPr lang="pt-BR" sz="2200" dirty="0" smtClean="0"/>
              <a:t>nesse último</a:t>
            </a:r>
            <a:r>
              <a:rPr lang="pt-BR" sz="2200" dirty="0"/>
              <a:t>, um novo compartimento é escolhido mediante </a:t>
            </a:r>
            <a:r>
              <a:rPr lang="pt-BR" sz="2200" dirty="0" smtClean="0"/>
              <a:t>cálculo</a:t>
            </a:r>
            <a:r>
              <a:rPr lang="pt-BR" sz="2200" dirty="0"/>
              <a:t>, e </a:t>
            </a:r>
            <a:r>
              <a:rPr lang="pt-BR" sz="2200" dirty="0" smtClean="0"/>
              <a:t> assim </a:t>
            </a:r>
            <a:r>
              <a:rPr lang="pt-BR" sz="2200" dirty="0"/>
              <a:t>por diante. </a:t>
            </a:r>
            <a:endParaRPr lang="pt-BR" sz="22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pt-BR" sz="22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200" dirty="0"/>
              <a:t>A</a:t>
            </a:r>
            <a:r>
              <a:rPr lang="pt-BR" sz="2200" dirty="0" smtClean="0"/>
              <a:t> </a:t>
            </a:r>
            <a:r>
              <a:rPr lang="pt-BR" sz="2200" dirty="0"/>
              <a:t>busca com sucesso se encerra quando um compartimento for encontrado contendo a chave procurada.  O indicativo de busca sem sucesso seria a computação de um compartimento vazio, ou a exaustão da tabela. </a:t>
            </a:r>
          </a:p>
        </p:txBody>
      </p:sp>
    </p:spTree>
    <p:extLst>
      <p:ext uri="{BB962C8B-B14F-4D97-AF65-F5344CB8AC3E}">
        <p14:creationId xmlns:p14="http://schemas.microsoft.com/office/powerpoint/2010/main" val="22248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endereçamento aberto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79512" y="1628800"/>
            <a:ext cx="24025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      14  28   7  10  17</a:t>
            </a:r>
            <a:endParaRPr lang="pt-BR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179512" y="1340768"/>
            <a:ext cx="2145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Chaves</a:t>
            </a:r>
            <a:endParaRPr lang="pt-BR" dirty="0"/>
          </a:p>
        </p:txBody>
      </p:sp>
      <p:cxnSp>
        <p:nvCxnSpPr>
          <p:cNvPr id="58" name="Conector angulado 57"/>
          <p:cNvCxnSpPr/>
          <p:nvPr/>
        </p:nvCxnSpPr>
        <p:spPr>
          <a:xfrm>
            <a:off x="624176" y="1982696"/>
            <a:ext cx="1852776" cy="338460"/>
          </a:xfrm>
          <a:prstGeom prst="bentConnector3">
            <a:avLst>
              <a:gd name="adj1" fmla="val 6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angulado 66"/>
          <p:cNvCxnSpPr/>
          <p:nvPr/>
        </p:nvCxnSpPr>
        <p:spPr>
          <a:xfrm>
            <a:off x="1055752" y="1996440"/>
            <a:ext cx="1432560" cy="228600"/>
          </a:xfrm>
          <a:prstGeom prst="bentConnector3">
            <a:avLst>
              <a:gd name="adj1" fmla="val -106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do 69"/>
          <p:cNvCxnSpPr>
            <a:stCxn id="28" idx="2"/>
          </p:cNvCxnSpPr>
          <p:nvPr/>
        </p:nvCxnSpPr>
        <p:spPr>
          <a:xfrm rot="16200000" flipH="1">
            <a:off x="1712517" y="1666403"/>
            <a:ext cx="440267" cy="110372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angulado 71"/>
          <p:cNvCxnSpPr/>
          <p:nvPr/>
        </p:nvCxnSpPr>
        <p:spPr>
          <a:xfrm rot="16200000" flipH="1">
            <a:off x="1335832" y="2294156"/>
            <a:ext cx="1481492" cy="88905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do 74"/>
          <p:cNvCxnSpPr>
            <a:endCxn id="47" idx="1"/>
          </p:cNvCxnSpPr>
          <p:nvPr/>
        </p:nvCxnSpPr>
        <p:spPr>
          <a:xfrm rot="16200000" flipH="1">
            <a:off x="1382115" y="2565437"/>
            <a:ext cx="1768946" cy="6614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3044592" y="2134612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14</a:t>
            </a:r>
            <a:endParaRPr lang="pt-BR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3044592" y="2509892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28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3044592" y="2871688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3044592" y="3246968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10</a:t>
            </a:r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2593112" y="2132856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2593112" y="2508136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2593112" y="2885172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2593112" y="3275692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3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3044592" y="3622248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17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055640" y="3982288"/>
            <a:ext cx="150112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3055640" y="4351620"/>
            <a:ext cx="1501120" cy="36004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2597304" y="3595960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2582064" y="3997528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49" name="CaixaDeTexto 48"/>
          <p:cNvSpPr txBox="1"/>
          <p:nvPr/>
        </p:nvSpPr>
        <p:spPr>
          <a:xfrm>
            <a:off x="2582064" y="4310092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4788024" y="1556792"/>
            <a:ext cx="4196720" cy="147732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a-DK" b="1" dirty="0" smtClean="0"/>
              <a:t>Tentativa linear:</a:t>
            </a:r>
          </a:p>
          <a:p>
            <a:pPr algn="ctr"/>
            <a:r>
              <a:rPr lang="da-DK" b="1" dirty="0" smtClean="0"/>
              <a:t>h(x</a:t>
            </a:r>
            <a:r>
              <a:rPr lang="da-DK" b="1" dirty="0"/>
              <a:t>, k) = </a:t>
            </a:r>
            <a:r>
              <a:rPr lang="da-DK" b="1" dirty="0" smtClean="0"/>
              <a:t>(chave + k</a:t>
            </a:r>
            <a:r>
              <a:rPr lang="da-DK" b="1" dirty="0"/>
              <a:t>) mod </a:t>
            </a:r>
            <a:r>
              <a:rPr lang="da-DK" b="1" dirty="0" smtClean="0"/>
              <a:t>7, </a:t>
            </a:r>
            <a:r>
              <a:rPr lang="da-DK" b="1" dirty="0"/>
              <a:t>0 ≤ k ≤ </a:t>
            </a:r>
            <a:r>
              <a:rPr lang="da-DK" b="1" dirty="0" smtClean="0"/>
              <a:t>6.</a:t>
            </a:r>
          </a:p>
          <a:p>
            <a:pPr algn="ctr"/>
            <a:endParaRPr lang="da-DK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Problema potencial:</a:t>
            </a:r>
          </a:p>
          <a:p>
            <a:pPr marL="625475" lvl="1" indent="-168275">
              <a:buFont typeface="Arial" pitchFamily="34" charset="0"/>
              <a:buChar char="•"/>
            </a:pPr>
            <a:r>
              <a:rPr lang="da-DK" dirty="0" smtClean="0"/>
              <a:t>Formação de agrupamento primário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673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b="1" dirty="0" smtClean="0">
                <a:solidFill>
                  <a:schemeClr val="accent6"/>
                </a:solidFill>
              </a:rPr>
              <a:t>perfeito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71600" y="1700808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pt-BR" sz="2800" b="1" i="1" dirty="0" err="1"/>
              <a:t>Hash</a:t>
            </a:r>
            <a:r>
              <a:rPr lang="pt-BR" sz="2800" b="1" dirty="0"/>
              <a:t> perfeito</a:t>
            </a:r>
            <a:r>
              <a:rPr lang="pt-BR" sz="2800" dirty="0"/>
              <a:t>: para um determinado conjunto de chaves a função de </a:t>
            </a:r>
            <a:r>
              <a:rPr lang="pt-BR" sz="2800" i="1" dirty="0" err="1"/>
              <a:t>hash</a:t>
            </a:r>
            <a:r>
              <a:rPr lang="pt-BR" sz="2800" dirty="0"/>
              <a:t> escolhida não gera nenhuma colisão</a:t>
            </a:r>
            <a:r>
              <a:rPr lang="pt-BR" sz="2800" dirty="0" smtClean="0"/>
              <a:t>.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pt-BR" sz="2800" dirty="0" smtClean="0"/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pt-BR" sz="2800" b="1" i="1" dirty="0" err="1" smtClean="0"/>
              <a:t>Hash</a:t>
            </a:r>
            <a:r>
              <a:rPr lang="pt-BR" sz="2800" b="1" dirty="0" smtClean="0"/>
              <a:t> </a:t>
            </a:r>
            <a:r>
              <a:rPr lang="pt-BR" sz="2800" b="1" dirty="0"/>
              <a:t>perfeito mínimo</a:t>
            </a:r>
            <a:r>
              <a:rPr lang="pt-BR" sz="2800" dirty="0"/>
              <a:t>: não tem colisões e a tabela é preenchida exatamente e completamente.</a:t>
            </a:r>
          </a:p>
        </p:txBody>
      </p:sp>
    </p:spTree>
    <p:extLst>
      <p:ext uri="{BB962C8B-B14F-4D97-AF65-F5344CB8AC3E}">
        <p14:creationId xmlns:p14="http://schemas.microsoft.com/office/powerpoint/2010/main" val="22484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b="1" dirty="0" smtClean="0">
                <a:solidFill>
                  <a:schemeClr val="accent6"/>
                </a:solidFill>
              </a:rPr>
              <a:t>considerações finais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39552" y="1412776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/>
              <a:t>Não há nenhuma matéria do ponto de vista da implementação em um programa que já não tenha sido visto que seja necessário para fazer o </a:t>
            </a:r>
            <a:r>
              <a:rPr lang="pt-BR" sz="2800" i="1" dirty="0" err="1"/>
              <a:t>hashing</a:t>
            </a:r>
            <a:r>
              <a:rPr lang="pt-BR" sz="2800" dirty="0"/>
              <a:t> de uma chave</a:t>
            </a:r>
            <a:r>
              <a:rPr lang="pt-BR" sz="2800" dirty="0" smtClean="0"/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 smtClean="0"/>
              <a:t>Basicamente</a:t>
            </a:r>
            <a:r>
              <a:rPr lang="pt-BR" sz="2800" dirty="0"/>
              <a:t>, se usa um vetor, listas ligadas e o cálculo de funções matemáticas. Portanto, para nós, essa parte de </a:t>
            </a:r>
            <a:r>
              <a:rPr lang="pt-BR" sz="2800" i="1" dirty="0" err="1"/>
              <a:t>hashing</a:t>
            </a:r>
            <a:r>
              <a:rPr lang="pt-BR" sz="2800" dirty="0"/>
              <a:t> é muito mais um problema conceitual (algoritmos) do que um problema prático (programação dos algoritmos</a:t>
            </a:r>
            <a:r>
              <a:rPr lang="pt-BR" sz="2800" dirty="0" smtClean="0"/>
              <a:t>).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 smtClean="0"/>
              <a:t>Inclusive </a:t>
            </a:r>
            <a:r>
              <a:rPr lang="pt-BR" sz="2800" dirty="0"/>
              <a:t>vocês já programaram tudo o que é necessário para implementar um </a:t>
            </a:r>
            <a:r>
              <a:rPr lang="pt-BR" sz="2800" i="1" dirty="0" err="1"/>
              <a:t>hashing</a:t>
            </a:r>
            <a:r>
              <a:rPr lang="pt-BR" sz="2800" dirty="0"/>
              <a:t> na prática: listas estáticas e listas dinâmicas.</a:t>
            </a:r>
          </a:p>
        </p:txBody>
      </p:sp>
    </p:spTree>
    <p:extLst>
      <p:ext uri="{BB962C8B-B14F-4D97-AF65-F5344CB8AC3E}">
        <p14:creationId xmlns:p14="http://schemas.microsoft.com/office/powerpoint/2010/main" val="82584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b="1" dirty="0" smtClean="0">
                <a:solidFill>
                  <a:schemeClr val="accent6"/>
                </a:solidFill>
              </a:rPr>
              <a:t>referências para consultas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39552" y="1975480"/>
            <a:ext cx="828092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pt-BR" sz="2800" i="1" dirty="0"/>
              <a:t>Links</a:t>
            </a:r>
            <a:r>
              <a:rPr lang="pt-BR" sz="2800" dirty="0"/>
              <a:t> extras: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2400" u="sng" dirty="0">
                <a:hlinkClick r:id="rId3"/>
              </a:rPr>
              <a:t>http://www.lcad.icmc.usp.br/~nonato/ED/Hashing/node33.html</a:t>
            </a:r>
            <a:r>
              <a:rPr lang="pt-BR" sz="2400" dirty="0" smtClean="0"/>
              <a:t>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2400" u="sng" dirty="0" smtClean="0">
                <a:hlinkClick r:id="rId4"/>
              </a:rPr>
              <a:t>http</a:t>
            </a:r>
            <a:r>
              <a:rPr lang="pt-BR" sz="2400" u="sng" dirty="0">
                <a:hlinkClick r:id="rId4"/>
              </a:rPr>
              <a:t>://</a:t>
            </a:r>
            <a:r>
              <a:rPr lang="pt-BR" sz="2400" u="sng" dirty="0" smtClean="0">
                <a:hlinkClick r:id="rId4"/>
              </a:rPr>
              <a:t>pt.wikipedia.org/wiki/Tabela_hash</a:t>
            </a:r>
            <a:endParaRPr lang="pt-BR" sz="2400" u="sng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2400" dirty="0" smtClean="0">
                <a:hlinkClick r:id="rId5"/>
              </a:rPr>
              <a:t>http</a:t>
            </a:r>
            <a:r>
              <a:rPr lang="pt-BR" sz="2400" dirty="0">
                <a:hlinkClick r:id="rId5"/>
              </a:rPr>
              <a:t>://www.estig.ipbeja.pt/~</a:t>
            </a:r>
            <a:r>
              <a:rPr lang="pt-BR" sz="2400" dirty="0" smtClean="0">
                <a:hlinkClick r:id="rId5"/>
              </a:rPr>
              <a:t>rmcp/estig/2002/1s/lp2/teorica/tabelashash.pdf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137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definição</a:t>
            </a:r>
            <a:endParaRPr lang="pt-BR" sz="4000" b="1" dirty="0">
              <a:solidFill>
                <a:schemeClr val="accent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Técnica que permite realizar as operações de busca, inserção e remoção em tempo constante.</a:t>
            </a:r>
          </a:p>
          <a:p>
            <a:pPr algn="just"/>
            <a:r>
              <a:rPr lang="pt-BR" b="1" dirty="0" smtClean="0"/>
              <a:t>Motivação</a:t>
            </a:r>
            <a:r>
              <a:rPr lang="pt-BR" dirty="0" smtClean="0"/>
              <a:t>: acesso direto a chave procurada</a:t>
            </a:r>
          </a:p>
          <a:p>
            <a:pPr lvl="1" algn="just"/>
            <a:r>
              <a:rPr lang="pt-BR" dirty="0" smtClean="0"/>
              <a:t>Suponha que existam </a:t>
            </a:r>
            <a:r>
              <a:rPr lang="pt-BR" b="1" dirty="0" smtClean="0"/>
              <a:t>n</a:t>
            </a:r>
            <a:r>
              <a:rPr lang="pt-BR" dirty="0" smtClean="0"/>
              <a:t> chaves a serem armazenadas em um vetor com </a:t>
            </a:r>
            <a:r>
              <a:rPr lang="pt-BR" b="1" dirty="0" smtClean="0"/>
              <a:t>m</a:t>
            </a:r>
            <a:r>
              <a:rPr lang="pt-BR" dirty="0" smtClean="0"/>
              <a:t> espaços de armazenamento.</a:t>
            </a:r>
          </a:p>
          <a:p>
            <a:pPr lvl="1" algn="just"/>
            <a:r>
              <a:rPr lang="pt-BR" dirty="0" smtClean="0"/>
              <a:t>Se </a:t>
            </a:r>
            <a:r>
              <a:rPr lang="pt-BR" b="1" dirty="0" smtClean="0"/>
              <a:t>n = m</a:t>
            </a:r>
            <a:r>
              <a:rPr lang="pt-BR" dirty="0" smtClean="0"/>
              <a:t> ou </a:t>
            </a:r>
            <a:r>
              <a:rPr lang="pt-BR" b="1" dirty="0" smtClean="0"/>
              <a:t>n &lt; m</a:t>
            </a:r>
            <a:r>
              <a:rPr lang="pt-BR" dirty="0" smtClean="0"/>
              <a:t>, com </a:t>
            </a:r>
            <a:r>
              <a:rPr lang="pt-BR" b="1" dirty="0" smtClean="0"/>
              <a:t>m – n</a:t>
            </a:r>
            <a:r>
              <a:rPr lang="pt-BR" dirty="0" smtClean="0"/>
              <a:t> pequeno, pode-se utilizar, diretamente, o valor de cada chave como seu índice no vetor, Isto é, cada chave </a:t>
            </a:r>
            <a:r>
              <a:rPr lang="pt-BR" b="1" dirty="0" smtClean="0"/>
              <a:t>x</a:t>
            </a:r>
            <a:r>
              <a:rPr lang="pt-BR" dirty="0" smtClean="0"/>
              <a:t> é armazenada na posição </a:t>
            </a:r>
            <a:r>
              <a:rPr lang="pt-BR" b="1" dirty="0" smtClean="0"/>
              <a:t>x</a:t>
            </a:r>
            <a:r>
              <a:rPr lang="pt-BR" dirty="0" smtClean="0"/>
              <a:t> do vetor.</a:t>
            </a:r>
          </a:p>
        </p:txBody>
      </p:sp>
    </p:spTree>
    <p:extLst>
      <p:ext uri="{BB962C8B-B14F-4D97-AF65-F5344CB8AC3E}">
        <p14:creationId xmlns:p14="http://schemas.microsoft.com/office/powerpoint/2010/main" val="108256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exemplo de acesso direto</a:t>
            </a:r>
            <a:endParaRPr lang="pt-BR" sz="4000" b="1" dirty="0">
              <a:solidFill>
                <a:schemeClr val="accent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Exemplo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370232" y="3284984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00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370232" y="3660264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01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370232" y="4022060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02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370232" y="4382100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03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835696" y="1988840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n = m = 4</a:t>
            </a:r>
            <a:endParaRPr lang="pt-BR" sz="3200" dirty="0"/>
          </a:p>
        </p:txBody>
      </p:sp>
      <p:sp>
        <p:nvSpPr>
          <p:cNvPr id="14" name="Retângulo 13"/>
          <p:cNvSpPr/>
          <p:nvPr/>
        </p:nvSpPr>
        <p:spPr>
          <a:xfrm>
            <a:off x="611560" y="2497251"/>
            <a:ext cx="3744416" cy="3524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801296" y="2573615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Chaves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017320" y="3037602"/>
            <a:ext cx="7057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03</a:t>
            </a:r>
            <a:endParaRPr lang="pt-BR" sz="28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048466" y="3452470"/>
            <a:ext cx="6383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01</a:t>
            </a:r>
            <a:endParaRPr lang="pt-BR" sz="28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975264" y="4459570"/>
            <a:ext cx="75608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02</a:t>
            </a:r>
            <a:endParaRPr lang="pt-BR" sz="28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029270" y="3934068"/>
            <a:ext cx="64807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00</a:t>
            </a:r>
            <a:endParaRPr lang="pt-BR" sz="2800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3893448" y="3283228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3893448" y="3658508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3893448" y="4035544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3893448" y="4426064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3</a:t>
            </a:r>
          </a:p>
        </p:txBody>
      </p:sp>
      <p:cxnSp>
        <p:nvCxnSpPr>
          <p:cNvPr id="41" name="Conector angulado 40"/>
          <p:cNvCxnSpPr>
            <a:stCxn id="16" idx="3"/>
            <a:endCxn id="8" idx="1"/>
          </p:cNvCxnSpPr>
          <p:nvPr/>
        </p:nvCxnSpPr>
        <p:spPr>
          <a:xfrm>
            <a:off x="1723062" y="3299212"/>
            <a:ext cx="647170" cy="126755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do 45"/>
          <p:cNvCxnSpPr>
            <a:stCxn id="17" idx="3"/>
            <a:endCxn id="6" idx="1"/>
          </p:cNvCxnSpPr>
          <p:nvPr/>
        </p:nvCxnSpPr>
        <p:spPr>
          <a:xfrm>
            <a:off x="1686822" y="3714080"/>
            <a:ext cx="683410" cy="130850"/>
          </a:xfrm>
          <a:prstGeom prst="bentConnector3">
            <a:avLst>
              <a:gd name="adj1" fmla="val 723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angulado 51"/>
          <p:cNvCxnSpPr>
            <a:stCxn id="19" idx="3"/>
            <a:endCxn id="5" idx="1"/>
          </p:cNvCxnSpPr>
          <p:nvPr/>
        </p:nvCxnSpPr>
        <p:spPr>
          <a:xfrm flipV="1">
            <a:off x="1677342" y="3469650"/>
            <a:ext cx="692890" cy="726028"/>
          </a:xfrm>
          <a:prstGeom prst="bentConnector3">
            <a:avLst>
              <a:gd name="adj1" fmla="val 3020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do 55"/>
          <p:cNvCxnSpPr>
            <a:stCxn id="18" idx="3"/>
            <a:endCxn id="7" idx="1"/>
          </p:cNvCxnSpPr>
          <p:nvPr/>
        </p:nvCxnSpPr>
        <p:spPr>
          <a:xfrm flipV="1">
            <a:off x="1731348" y="4206726"/>
            <a:ext cx="638884" cy="514454"/>
          </a:xfrm>
          <a:prstGeom prst="bentConnector3">
            <a:avLst>
              <a:gd name="adj1" fmla="val 6192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ixaDeTexto 63"/>
          <p:cNvSpPr txBox="1"/>
          <p:nvPr/>
        </p:nvSpPr>
        <p:spPr>
          <a:xfrm>
            <a:off x="6546696" y="3284984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65" name="CaixaDeTexto 64"/>
          <p:cNvSpPr txBox="1"/>
          <p:nvPr/>
        </p:nvSpPr>
        <p:spPr>
          <a:xfrm>
            <a:off x="6546696" y="3660264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01</a:t>
            </a:r>
            <a:endParaRPr lang="pt-BR" dirty="0"/>
          </a:p>
        </p:txBody>
      </p:sp>
      <p:sp>
        <p:nvSpPr>
          <p:cNvPr id="66" name="CaixaDeTexto 65"/>
          <p:cNvSpPr txBox="1"/>
          <p:nvPr/>
        </p:nvSpPr>
        <p:spPr>
          <a:xfrm>
            <a:off x="6546696" y="4022060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67" name="CaixaDeTexto 66"/>
          <p:cNvSpPr txBox="1"/>
          <p:nvPr/>
        </p:nvSpPr>
        <p:spPr>
          <a:xfrm>
            <a:off x="6546696" y="4382100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03</a:t>
            </a:r>
            <a:endParaRPr lang="pt-BR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4788024" y="1988840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n = 4    m = 7</a:t>
            </a:r>
            <a:endParaRPr lang="pt-BR" sz="3200" dirty="0"/>
          </a:p>
        </p:txBody>
      </p:sp>
      <p:sp>
        <p:nvSpPr>
          <p:cNvPr id="69" name="Retângulo 68"/>
          <p:cNvSpPr/>
          <p:nvPr/>
        </p:nvSpPr>
        <p:spPr>
          <a:xfrm>
            <a:off x="4788024" y="2497251"/>
            <a:ext cx="3744416" cy="3524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CaixaDeTexto 69"/>
          <p:cNvSpPr txBox="1"/>
          <p:nvPr/>
        </p:nvSpPr>
        <p:spPr>
          <a:xfrm>
            <a:off x="4977760" y="2573615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Chaves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5193784" y="3037602"/>
            <a:ext cx="7057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06</a:t>
            </a:r>
            <a:endParaRPr lang="pt-BR" sz="2800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5224930" y="3452470"/>
            <a:ext cx="6383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01</a:t>
            </a:r>
            <a:endParaRPr lang="pt-BR" sz="2800" dirty="0"/>
          </a:p>
        </p:txBody>
      </p:sp>
      <p:sp>
        <p:nvSpPr>
          <p:cNvPr id="73" name="CaixaDeTexto 72"/>
          <p:cNvSpPr txBox="1"/>
          <p:nvPr/>
        </p:nvSpPr>
        <p:spPr>
          <a:xfrm>
            <a:off x="5151728" y="4459570"/>
            <a:ext cx="75608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05</a:t>
            </a:r>
            <a:endParaRPr lang="pt-BR" sz="2800" dirty="0"/>
          </a:p>
        </p:txBody>
      </p:sp>
      <p:sp>
        <p:nvSpPr>
          <p:cNvPr id="74" name="CaixaDeTexto 73"/>
          <p:cNvSpPr txBox="1"/>
          <p:nvPr/>
        </p:nvSpPr>
        <p:spPr>
          <a:xfrm>
            <a:off x="5205734" y="3934068"/>
            <a:ext cx="64807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03</a:t>
            </a:r>
            <a:endParaRPr lang="pt-BR" sz="2800" dirty="0"/>
          </a:p>
        </p:txBody>
      </p:sp>
      <p:sp>
        <p:nvSpPr>
          <p:cNvPr id="75" name="CaixaDeTexto 74"/>
          <p:cNvSpPr txBox="1"/>
          <p:nvPr/>
        </p:nvSpPr>
        <p:spPr>
          <a:xfrm>
            <a:off x="8069912" y="3283228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76" name="CaixaDeTexto 75"/>
          <p:cNvSpPr txBox="1"/>
          <p:nvPr/>
        </p:nvSpPr>
        <p:spPr>
          <a:xfrm>
            <a:off x="8069912" y="3658508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77" name="CaixaDeTexto 76"/>
          <p:cNvSpPr txBox="1"/>
          <p:nvPr/>
        </p:nvSpPr>
        <p:spPr>
          <a:xfrm>
            <a:off x="8069912" y="4035544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78" name="CaixaDeTexto 77"/>
          <p:cNvSpPr txBox="1"/>
          <p:nvPr/>
        </p:nvSpPr>
        <p:spPr>
          <a:xfrm>
            <a:off x="8069912" y="4426064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3</a:t>
            </a:r>
          </a:p>
        </p:txBody>
      </p:sp>
      <p:cxnSp>
        <p:nvCxnSpPr>
          <p:cNvPr id="79" name="Conector angulado 78"/>
          <p:cNvCxnSpPr>
            <a:stCxn id="71" idx="3"/>
            <a:endCxn id="85" idx="1"/>
          </p:cNvCxnSpPr>
          <p:nvPr/>
        </p:nvCxnSpPr>
        <p:spPr>
          <a:xfrm>
            <a:off x="5899526" y="3299212"/>
            <a:ext cx="658218" cy="237815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do 79"/>
          <p:cNvCxnSpPr>
            <a:stCxn id="72" idx="3"/>
            <a:endCxn id="65" idx="1"/>
          </p:cNvCxnSpPr>
          <p:nvPr/>
        </p:nvCxnSpPr>
        <p:spPr>
          <a:xfrm>
            <a:off x="5863286" y="3714080"/>
            <a:ext cx="683410" cy="130850"/>
          </a:xfrm>
          <a:prstGeom prst="bentConnector3">
            <a:avLst>
              <a:gd name="adj1" fmla="val 723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angulado 80"/>
          <p:cNvCxnSpPr>
            <a:stCxn id="74" idx="3"/>
            <a:endCxn id="67" idx="1"/>
          </p:cNvCxnSpPr>
          <p:nvPr/>
        </p:nvCxnSpPr>
        <p:spPr>
          <a:xfrm>
            <a:off x="5853806" y="4195678"/>
            <a:ext cx="692890" cy="371088"/>
          </a:xfrm>
          <a:prstGeom prst="bentConnector3">
            <a:avLst>
              <a:gd name="adj1" fmla="val 3020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angulado 81"/>
          <p:cNvCxnSpPr>
            <a:stCxn id="73" idx="3"/>
            <a:endCxn id="84" idx="1"/>
          </p:cNvCxnSpPr>
          <p:nvPr/>
        </p:nvCxnSpPr>
        <p:spPr>
          <a:xfrm>
            <a:off x="5907812" y="4721180"/>
            <a:ext cx="649932" cy="580906"/>
          </a:xfrm>
          <a:prstGeom prst="bentConnector3">
            <a:avLst>
              <a:gd name="adj1" fmla="val 2889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ixaDeTexto 82"/>
          <p:cNvSpPr txBox="1"/>
          <p:nvPr/>
        </p:nvSpPr>
        <p:spPr>
          <a:xfrm>
            <a:off x="6546696" y="4757380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6557744" y="5117420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05</a:t>
            </a:r>
            <a:endParaRPr lang="pt-BR" dirty="0"/>
          </a:p>
        </p:txBody>
      </p:sp>
      <p:sp>
        <p:nvSpPr>
          <p:cNvPr id="85" name="CaixaDeTexto 84"/>
          <p:cNvSpPr txBox="1"/>
          <p:nvPr/>
        </p:nvSpPr>
        <p:spPr>
          <a:xfrm>
            <a:off x="6557744" y="5492700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06</a:t>
            </a:r>
            <a:endParaRPr lang="pt-BR" dirty="0"/>
          </a:p>
        </p:txBody>
      </p:sp>
      <p:sp>
        <p:nvSpPr>
          <p:cNvPr id="91" name="CaixaDeTexto 90"/>
          <p:cNvSpPr txBox="1"/>
          <p:nvPr/>
        </p:nvSpPr>
        <p:spPr>
          <a:xfrm>
            <a:off x="8074104" y="4746332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8058864" y="5147900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93" name="CaixaDeTexto 92"/>
          <p:cNvSpPr txBox="1"/>
          <p:nvPr/>
        </p:nvSpPr>
        <p:spPr>
          <a:xfrm>
            <a:off x="8058864" y="5460464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94" name="CaixaDeTexto 93"/>
          <p:cNvSpPr txBox="1"/>
          <p:nvPr/>
        </p:nvSpPr>
        <p:spPr>
          <a:xfrm>
            <a:off x="2537872" y="258726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Vetor</a:t>
            </a:r>
          </a:p>
        </p:txBody>
      </p:sp>
      <p:sp>
        <p:nvSpPr>
          <p:cNvPr id="95" name="CaixaDeTexto 94"/>
          <p:cNvSpPr txBox="1"/>
          <p:nvPr/>
        </p:nvSpPr>
        <p:spPr>
          <a:xfrm>
            <a:off x="6647696" y="258726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Vetor</a:t>
            </a:r>
          </a:p>
        </p:txBody>
      </p:sp>
    </p:spTree>
    <p:extLst>
      <p:ext uri="{BB962C8B-B14F-4D97-AF65-F5344CB8AC3E}">
        <p14:creationId xmlns:p14="http://schemas.microsoft.com/office/powerpoint/2010/main" val="375328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inviável aplicar sempre</a:t>
            </a:r>
            <a:endParaRPr lang="pt-BR" sz="4000" b="1" dirty="0">
              <a:solidFill>
                <a:schemeClr val="accent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Porque não usar sempre acesso direto para conseguir custo constante nas operações? </a:t>
            </a:r>
          </a:p>
          <a:p>
            <a:pPr lvl="1" algn="just"/>
            <a:r>
              <a:rPr lang="pt-BR" dirty="0" smtClean="0"/>
              <a:t>A quantidade de espaços vazios pode ser significativa! </a:t>
            </a:r>
          </a:p>
          <a:p>
            <a:pPr lvl="1" algn="just"/>
            <a:r>
              <a:rPr lang="pt-BR" dirty="0" smtClean="0"/>
              <a:t>Isso torna inviável definir uma tabela grande o suficiente para poder armazenar todo o conjunto possível de chaves de um problema.</a:t>
            </a:r>
          </a:p>
        </p:txBody>
      </p:sp>
    </p:spTree>
    <p:extLst>
      <p:ext uri="{BB962C8B-B14F-4D97-AF65-F5344CB8AC3E}">
        <p14:creationId xmlns:p14="http://schemas.microsoft.com/office/powerpoint/2010/main" val="172525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função de dispersão h(x)</a:t>
            </a:r>
            <a:endParaRPr lang="pt-BR" sz="4000" b="1" dirty="0">
              <a:solidFill>
                <a:schemeClr val="accent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Como resolver esse problema?</a:t>
            </a:r>
          </a:p>
          <a:p>
            <a:pPr lvl="1" algn="just"/>
            <a:r>
              <a:rPr lang="pt-BR" dirty="0" smtClean="0"/>
              <a:t>Por meio da aplicação de uma função de dispersão (</a:t>
            </a:r>
            <a:r>
              <a:rPr lang="pt-BR" i="1" dirty="0" err="1" smtClean="0"/>
              <a:t>hash</a:t>
            </a:r>
            <a:r>
              <a:rPr lang="pt-BR" dirty="0" smtClean="0"/>
              <a:t>).</a:t>
            </a:r>
          </a:p>
          <a:p>
            <a:pPr algn="just"/>
            <a:r>
              <a:rPr lang="pt-BR" dirty="0" smtClean="0"/>
              <a:t>Dada uma chave </a:t>
            </a:r>
            <a:r>
              <a:rPr lang="pt-BR" b="1" dirty="0" smtClean="0"/>
              <a:t>x</a:t>
            </a:r>
            <a:r>
              <a:rPr lang="pt-BR" dirty="0" smtClean="0"/>
              <a:t>, aplica-se sobre </a:t>
            </a:r>
            <a:r>
              <a:rPr lang="pt-BR" b="1" dirty="0" smtClean="0"/>
              <a:t>x</a:t>
            </a:r>
            <a:r>
              <a:rPr lang="pt-BR" dirty="0" smtClean="0"/>
              <a:t> uma função </a:t>
            </a:r>
            <a:r>
              <a:rPr lang="pt-BR" b="1" dirty="0" smtClean="0"/>
              <a:t>h</a:t>
            </a:r>
            <a:r>
              <a:rPr lang="pt-BR" dirty="0" smtClean="0"/>
              <a:t>. O resultado </a:t>
            </a:r>
            <a:r>
              <a:rPr lang="pt-BR" b="1" dirty="0" smtClean="0"/>
              <a:t>h(x)</a:t>
            </a:r>
            <a:r>
              <a:rPr lang="pt-BR" dirty="0" smtClean="0"/>
              <a:t> representa a posição no vetor onde </a:t>
            </a:r>
            <a:r>
              <a:rPr lang="pt-BR" b="1" dirty="0" smtClean="0"/>
              <a:t>x</a:t>
            </a:r>
            <a:r>
              <a:rPr lang="pt-BR" dirty="0" smtClean="0"/>
              <a:t> poderá ser armazenada.</a:t>
            </a:r>
          </a:p>
          <a:p>
            <a:pPr lvl="1" algn="just"/>
            <a:r>
              <a:rPr lang="pt-BR" dirty="0" smtClean="0"/>
              <a:t>Se a posição </a:t>
            </a:r>
            <a:r>
              <a:rPr lang="pt-BR" b="1" dirty="0" smtClean="0"/>
              <a:t>h(x)</a:t>
            </a:r>
            <a:r>
              <a:rPr lang="pt-BR" dirty="0" smtClean="0"/>
              <a:t> estiver desocupada, será nela que a chave </a:t>
            </a:r>
            <a:r>
              <a:rPr lang="pt-BR" b="1" dirty="0" smtClean="0"/>
              <a:t>x</a:t>
            </a:r>
            <a:r>
              <a:rPr lang="pt-BR" dirty="0" smtClean="0"/>
              <a:t> será armazenada. Caso contrário, ocorre uma </a:t>
            </a:r>
            <a:r>
              <a:rPr lang="pt-BR" b="1" dirty="0" smtClean="0"/>
              <a:t>colisão</a:t>
            </a:r>
            <a:r>
              <a:rPr lang="pt-BR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236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colisão</a:t>
            </a:r>
            <a:endParaRPr lang="pt-BR" sz="4000" b="1" dirty="0">
              <a:solidFill>
                <a:schemeClr val="accent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Colisão:</a:t>
            </a:r>
          </a:p>
          <a:p>
            <a:pPr lvl="1" algn="just"/>
            <a:r>
              <a:rPr lang="pt-BR" dirty="0" smtClean="0"/>
              <a:t>É a possível existência de duas (ou mais) chaves </a:t>
            </a:r>
            <a:r>
              <a:rPr lang="pt-BR" b="1" dirty="0" smtClean="0"/>
              <a:t>x ≠ y</a:t>
            </a:r>
            <a:r>
              <a:rPr lang="pt-BR" dirty="0" smtClean="0"/>
              <a:t>, tal que, </a:t>
            </a:r>
            <a:r>
              <a:rPr lang="pt-BR" b="1" dirty="0" smtClean="0"/>
              <a:t>h(x) = h(y)</a:t>
            </a:r>
            <a:r>
              <a:rPr lang="pt-BR" dirty="0" smtClean="0"/>
              <a:t>. </a:t>
            </a:r>
          </a:p>
          <a:p>
            <a:pPr lvl="1" algn="just"/>
            <a:r>
              <a:rPr lang="pt-BR" dirty="0" smtClean="0"/>
              <a:t>Nesse caso, o compartimento </a:t>
            </a:r>
            <a:r>
              <a:rPr lang="pt-BR" b="1" dirty="0" smtClean="0"/>
              <a:t>h(x)</a:t>
            </a:r>
            <a:r>
              <a:rPr lang="pt-BR" dirty="0" smtClean="0"/>
              <a:t> já poderia então estar ocupado pela chave </a:t>
            </a:r>
            <a:r>
              <a:rPr lang="pt-BR" b="1" dirty="0" smtClean="0"/>
              <a:t>y</a:t>
            </a:r>
            <a:r>
              <a:rPr lang="pt-BR" dirty="0" smtClean="0"/>
              <a:t>. Esse fato é o que se chama colisão e as chaves </a:t>
            </a:r>
            <a:r>
              <a:rPr lang="pt-BR" b="1" dirty="0" smtClean="0"/>
              <a:t>x</a:t>
            </a:r>
            <a:r>
              <a:rPr lang="pt-BR" dirty="0" smtClean="0"/>
              <a:t> e </a:t>
            </a:r>
            <a:r>
              <a:rPr lang="pt-BR" b="1" dirty="0" smtClean="0"/>
              <a:t>y</a:t>
            </a:r>
            <a:r>
              <a:rPr lang="pt-BR" dirty="0" smtClean="0"/>
              <a:t> são </a:t>
            </a:r>
            <a:r>
              <a:rPr lang="pt-BR" b="1" dirty="0" smtClean="0"/>
              <a:t>sinônimas em relação a h</a:t>
            </a:r>
            <a:r>
              <a:rPr lang="pt-BR" dirty="0" smtClean="0"/>
              <a:t>.</a:t>
            </a:r>
          </a:p>
          <a:p>
            <a:pPr lvl="1" algn="just"/>
            <a:r>
              <a:rPr lang="pt-BR" dirty="0" smtClean="0"/>
              <a:t>Quando isso acontece, deve-se ser feito um tratamento adequado da chave </a:t>
            </a:r>
            <a:r>
              <a:rPr lang="pt-BR" b="1" dirty="0" smtClean="0"/>
              <a:t>x</a:t>
            </a:r>
            <a:r>
              <a:rPr lang="pt-BR" dirty="0" smtClean="0"/>
              <a:t>, que é o que se pode definir como </a:t>
            </a:r>
            <a:r>
              <a:rPr lang="pt-BR" b="1" dirty="0" smtClean="0"/>
              <a:t>tratamento de colisão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80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exemplo de colisão</a:t>
            </a:r>
            <a:endParaRPr lang="pt-BR" sz="4000" b="1" dirty="0">
              <a:solidFill>
                <a:schemeClr val="accent6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390376" y="3068960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90376" y="3444240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390376" y="3806036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23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390376" y="4166076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45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259632" y="2357591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Chaves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475656" y="2821578"/>
            <a:ext cx="7057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70</a:t>
            </a:r>
            <a:endParaRPr lang="pt-BR" sz="28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506802" y="3236446"/>
            <a:ext cx="6383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21</a:t>
            </a:r>
            <a:endParaRPr lang="pt-BR" sz="28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433600" y="4243546"/>
            <a:ext cx="75608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23</a:t>
            </a:r>
            <a:endParaRPr lang="pt-BR" sz="28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487606" y="3718044"/>
            <a:ext cx="64807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45</a:t>
            </a:r>
            <a:endParaRPr lang="pt-BR" sz="28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6913592" y="3067204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0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6913592" y="3442484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913592" y="3819520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6913592" y="4210040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3</a:t>
            </a:r>
          </a:p>
        </p:txBody>
      </p:sp>
      <p:cxnSp>
        <p:nvCxnSpPr>
          <p:cNvPr id="20" name="Conector angulado 19"/>
          <p:cNvCxnSpPr>
            <a:stCxn id="12" idx="3"/>
            <a:endCxn id="5" idx="1"/>
          </p:cNvCxnSpPr>
          <p:nvPr/>
        </p:nvCxnSpPr>
        <p:spPr>
          <a:xfrm>
            <a:off x="2181398" y="3083188"/>
            <a:ext cx="3208978" cy="170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angulado 20"/>
          <p:cNvCxnSpPr>
            <a:stCxn id="13" idx="3"/>
            <a:endCxn id="5" idx="1"/>
          </p:cNvCxnSpPr>
          <p:nvPr/>
        </p:nvCxnSpPr>
        <p:spPr>
          <a:xfrm flipV="1">
            <a:off x="2145158" y="3253626"/>
            <a:ext cx="3245218" cy="24443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angulado 21"/>
          <p:cNvCxnSpPr>
            <a:stCxn id="15" idx="3"/>
            <a:endCxn id="8" idx="1"/>
          </p:cNvCxnSpPr>
          <p:nvPr/>
        </p:nvCxnSpPr>
        <p:spPr>
          <a:xfrm>
            <a:off x="2135678" y="3979654"/>
            <a:ext cx="3254698" cy="371088"/>
          </a:xfrm>
          <a:prstGeom prst="bentConnector3">
            <a:avLst>
              <a:gd name="adj1" fmla="val 2424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do 22"/>
          <p:cNvCxnSpPr>
            <a:stCxn id="14" idx="3"/>
            <a:endCxn id="7" idx="1"/>
          </p:cNvCxnSpPr>
          <p:nvPr/>
        </p:nvCxnSpPr>
        <p:spPr>
          <a:xfrm flipV="1">
            <a:off x="2189684" y="3990702"/>
            <a:ext cx="3200692" cy="51445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5390376" y="4541356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5401424" y="4901396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401424" y="5276676"/>
            <a:ext cx="1512168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6917784" y="4530308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6902544" y="4931876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6902544" y="5244440"/>
            <a:ext cx="46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5491376" y="237124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Vetor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3059832" y="155679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i="1" dirty="0" smtClean="0"/>
              <a:t>h(x) = x </a:t>
            </a:r>
            <a:r>
              <a:rPr lang="pt-BR" sz="2400" i="1" dirty="0" err="1" smtClean="0"/>
              <a:t>mod</a:t>
            </a:r>
            <a:r>
              <a:rPr lang="pt-BR" sz="2400" i="1" dirty="0" smtClean="0"/>
              <a:t> 7</a:t>
            </a:r>
            <a:endParaRPr lang="pt-BR" sz="2400" i="1" dirty="0"/>
          </a:p>
        </p:txBody>
      </p:sp>
      <p:cxnSp>
        <p:nvCxnSpPr>
          <p:cNvPr id="40" name="Conector reto 39"/>
          <p:cNvCxnSpPr/>
          <p:nvPr/>
        </p:nvCxnSpPr>
        <p:spPr>
          <a:xfrm>
            <a:off x="5401424" y="3083188"/>
            <a:ext cx="1501120" cy="353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 flipV="1">
            <a:off x="5390376" y="3083188"/>
            <a:ext cx="1527408" cy="361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11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qualidades de uma função de </a:t>
            </a:r>
            <a:r>
              <a:rPr lang="pt-BR" sz="4000" b="1" i="1" dirty="0" err="1" smtClean="0">
                <a:solidFill>
                  <a:schemeClr val="accent6"/>
                </a:solidFill>
              </a:rPr>
              <a:t>hash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3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Idealmente, uma função de </a:t>
            </a:r>
            <a:r>
              <a:rPr lang="pt-BR" i="1" dirty="0" err="1" smtClean="0"/>
              <a:t>hash</a:t>
            </a:r>
            <a:r>
              <a:rPr lang="pt-BR" dirty="0" smtClean="0"/>
              <a:t> deve satisfazer as seguintes condições:</a:t>
            </a:r>
          </a:p>
          <a:p>
            <a:pPr lvl="1" algn="just"/>
            <a:r>
              <a:rPr lang="pt-BR" dirty="0" smtClean="0"/>
              <a:t>Produzir um número baixo de colisões;</a:t>
            </a:r>
          </a:p>
          <a:p>
            <a:pPr lvl="1" algn="just"/>
            <a:r>
              <a:rPr lang="pt-BR" dirty="0" smtClean="0"/>
              <a:t>Não ser demorado o cálculo de h(x);</a:t>
            </a:r>
          </a:p>
          <a:p>
            <a:pPr lvl="1" algn="just"/>
            <a:r>
              <a:rPr lang="pt-BR" dirty="0" smtClean="0"/>
              <a:t>Ser uniforme: significa </a:t>
            </a:r>
            <a:r>
              <a:rPr lang="pt-BR" dirty="0"/>
              <a:t>que, idealmente, a função </a:t>
            </a:r>
            <a:r>
              <a:rPr lang="pt-BR" b="1" dirty="0"/>
              <a:t>h</a:t>
            </a:r>
            <a:r>
              <a:rPr lang="pt-BR" dirty="0"/>
              <a:t> deve ser tal que todos  </a:t>
            </a:r>
            <a:r>
              <a:rPr lang="pt-BR" dirty="0" smtClean="0"/>
              <a:t>os </a:t>
            </a:r>
            <a:r>
              <a:rPr lang="pt-BR" dirty="0"/>
              <a:t>compartimentos possuem a mesma probabilidade de serem escolhidos, i.e.,  </a:t>
            </a:r>
            <a:r>
              <a:rPr lang="pt-BR" b="1" dirty="0" err="1" smtClean="0"/>
              <a:t>P</a:t>
            </a:r>
            <a:r>
              <a:rPr lang="pt-BR" b="1" baseline="-25000" dirty="0" err="1" smtClean="0"/>
              <a:t>k</a:t>
            </a:r>
            <a:r>
              <a:rPr lang="pt-BR" b="1" dirty="0" smtClean="0"/>
              <a:t>=1/m</a:t>
            </a:r>
            <a:r>
              <a:rPr lang="pt-BR" dirty="0"/>
              <a:t>, para </a:t>
            </a:r>
            <a:r>
              <a:rPr lang="pt-BR" dirty="0" smtClean="0"/>
              <a:t>todas </a:t>
            </a:r>
            <a:r>
              <a:rPr lang="pt-BR" dirty="0"/>
              <a:t>as chaves </a:t>
            </a:r>
            <a:r>
              <a:rPr lang="pt-BR" b="1" dirty="0"/>
              <a:t>x</a:t>
            </a:r>
            <a:r>
              <a:rPr lang="pt-BR" dirty="0"/>
              <a:t> e todos os endereços </a:t>
            </a:r>
            <a:r>
              <a:rPr lang="pt-BR" b="1" dirty="0"/>
              <a:t>k = h(x)</a:t>
            </a:r>
            <a:r>
              <a:rPr lang="pt-BR" dirty="0"/>
              <a:t> </a:t>
            </a:r>
            <a:r>
              <a:rPr lang="pt-BR" b="1" dirty="0"/>
              <a:t>∈[0, m-1]</a:t>
            </a: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3299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965325" indent="-1965325" algn="l"/>
            <a:r>
              <a:rPr lang="pt-BR" i="1" dirty="0" err="1" smtClean="0"/>
              <a:t>Hashing</a:t>
            </a:r>
            <a:r>
              <a:rPr lang="pt-BR" dirty="0" smtClean="0"/>
              <a:t>: </a:t>
            </a:r>
            <a:r>
              <a:rPr lang="pt-BR" sz="4000" b="1" dirty="0" smtClean="0">
                <a:solidFill>
                  <a:schemeClr val="accent6"/>
                </a:solidFill>
              </a:rPr>
              <a:t>método da divisão</a:t>
            </a:r>
            <a:endParaRPr lang="pt-BR" sz="4000" b="1" i="1" dirty="0">
              <a:solidFill>
                <a:schemeClr val="accent6"/>
              </a:solidFill>
            </a:endParaRPr>
          </a:p>
        </p:txBody>
      </p:sp>
      <p:sp>
        <p:nvSpPr>
          <p:cNvPr id="3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6429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Índices gerados no intervalo [0, m[</a:t>
            </a:r>
          </a:p>
          <a:p>
            <a:pPr algn="just"/>
            <a:r>
              <a:rPr lang="pt-BR" b="1" dirty="0" smtClean="0"/>
              <a:t>Dica para escolher m</a:t>
            </a:r>
            <a:r>
              <a:rPr lang="pt-BR" dirty="0" smtClean="0"/>
              <a:t>: </a:t>
            </a:r>
          </a:p>
          <a:p>
            <a:pPr lvl="1" algn="just"/>
            <a:r>
              <a:rPr lang="pt-BR" dirty="0" smtClean="0"/>
              <a:t>Escolher m primo, não próximo a potências de 2 </a:t>
            </a:r>
            <a:r>
              <a:rPr lang="pt-BR" b="1" dirty="0" smtClean="0"/>
              <a:t>ou</a:t>
            </a:r>
          </a:p>
          <a:p>
            <a:pPr lvl="1" algn="just"/>
            <a:r>
              <a:rPr lang="pt-BR" dirty="0" smtClean="0"/>
              <a:t>Escolher m que não possua divisores primos menores que 20.</a:t>
            </a:r>
          </a:p>
          <a:p>
            <a:pPr algn="just"/>
            <a:r>
              <a:rPr lang="pt-BR" dirty="0" smtClean="0"/>
              <a:t>E se a chave fosse uma </a:t>
            </a:r>
            <a:r>
              <a:rPr lang="pt-BR" i="1" dirty="0" err="1" smtClean="0"/>
              <a:t>string</a:t>
            </a:r>
            <a:r>
              <a:rPr lang="pt-BR" dirty="0" smtClean="0"/>
              <a:t>, como geraria uma chave a partir dela?</a:t>
            </a:r>
          </a:p>
          <a:p>
            <a:pPr lvl="1" algn="just"/>
            <a:endParaRPr lang="pt-BR" dirty="0" smtClean="0"/>
          </a:p>
          <a:p>
            <a:pPr algn="just"/>
            <a:endParaRPr lang="pt-BR" dirty="0" smtClean="0"/>
          </a:p>
        </p:txBody>
      </p:sp>
      <p:sp>
        <p:nvSpPr>
          <p:cNvPr id="3" name="Retângulo 2"/>
          <p:cNvSpPr/>
          <p:nvPr/>
        </p:nvSpPr>
        <p:spPr>
          <a:xfrm>
            <a:off x="1475656" y="1340768"/>
            <a:ext cx="6552728" cy="18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pt-BR" sz="2800" i="1" dirty="0">
                <a:solidFill>
                  <a:schemeClr val="tx1"/>
                </a:solidFill>
              </a:rPr>
              <a:t>h(x) = x </a:t>
            </a:r>
            <a:r>
              <a:rPr lang="pt-BR" sz="2800" i="1" dirty="0" err="1">
                <a:solidFill>
                  <a:schemeClr val="tx1"/>
                </a:solidFill>
              </a:rPr>
              <a:t>mod</a:t>
            </a:r>
            <a:r>
              <a:rPr lang="pt-BR" sz="2800" i="1" dirty="0">
                <a:solidFill>
                  <a:schemeClr val="tx1"/>
                </a:solidFill>
              </a:rPr>
              <a:t> m</a:t>
            </a:r>
            <a:endParaRPr lang="pt-BR" sz="2800" dirty="0">
              <a:solidFill>
                <a:schemeClr val="tx1"/>
              </a:solidFill>
            </a:endParaRPr>
          </a:p>
          <a:p>
            <a:pPr algn="just"/>
            <a:r>
              <a:rPr lang="pt-BR" sz="2800" dirty="0">
                <a:solidFill>
                  <a:schemeClr val="tx1"/>
                </a:solidFill>
              </a:rPr>
              <a:t>Onde, </a:t>
            </a:r>
            <a:r>
              <a:rPr lang="pt-BR" sz="2800" b="1" dirty="0">
                <a:solidFill>
                  <a:schemeClr val="tx1"/>
                </a:solidFill>
              </a:rPr>
              <a:t>x</a:t>
            </a:r>
            <a:r>
              <a:rPr lang="pt-BR" sz="2800" dirty="0">
                <a:solidFill>
                  <a:schemeClr val="tx1"/>
                </a:solidFill>
              </a:rPr>
              <a:t> é a chave a ser armazenada</a:t>
            </a:r>
          </a:p>
          <a:p>
            <a:pPr marL="2057400" indent="-1158875" algn="just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 m</a:t>
            </a:r>
            <a:r>
              <a:rPr lang="pt-BR" sz="2800" dirty="0" smtClean="0">
                <a:solidFill>
                  <a:schemeClr val="tx1"/>
                </a:solidFill>
              </a:rPr>
              <a:t> </a:t>
            </a:r>
            <a:r>
              <a:rPr lang="pt-BR" sz="2800" dirty="0">
                <a:solidFill>
                  <a:schemeClr val="tx1"/>
                </a:solidFill>
              </a:rPr>
              <a:t>é o tamanho do vetor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164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1150</Words>
  <Application>Microsoft Office PowerPoint</Application>
  <PresentationFormat>Apresentação na tela (4:3)</PresentationFormat>
  <Paragraphs>203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Hashing (Espalhamento)</vt:lpstr>
      <vt:lpstr>Hashing: definição</vt:lpstr>
      <vt:lpstr>Hashing: exemplo de acesso direto</vt:lpstr>
      <vt:lpstr>Hashing: inviável aplicar sempre</vt:lpstr>
      <vt:lpstr>Hashing: função de dispersão h(x)</vt:lpstr>
      <vt:lpstr>Hashing: colisão</vt:lpstr>
      <vt:lpstr>Hashing: exemplo de colisão</vt:lpstr>
      <vt:lpstr>Hashing: qualidades de uma função de hash</vt:lpstr>
      <vt:lpstr>Hashing: método da divisão</vt:lpstr>
      <vt:lpstr>Hashing: método da dobra</vt:lpstr>
      <vt:lpstr>Hashing: método da dobra</vt:lpstr>
      <vt:lpstr>Hashing: tratamento de colisões</vt:lpstr>
      <vt:lpstr>Hashing: encadeamento externo</vt:lpstr>
      <vt:lpstr>Hashing: encadeamento interno</vt:lpstr>
      <vt:lpstr>Hashing: endereçamento aberto</vt:lpstr>
      <vt:lpstr>Hashing: endereçamento aberto</vt:lpstr>
      <vt:lpstr>Hashing: perfeito</vt:lpstr>
      <vt:lpstr>Hashing: considerações finais</vt:lpstr>
      <vt:lpstr>Hashing: referências para consultas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Hashing (Espalhamento)</dc:title>
  <dc:creator>Ricardo Luís Lachi</dc:creator>
  <cp:lastModifiedBy>-</cp:lastModifiedBy>
  <cp:revision>51</cp:revision>
  <dcterms:created xsi:type="dcterms:W3CDTF">2011-09-19T18:09:22Z</dcterms:created>
  <dcterms:modified xsi:type="dcterms:W3CDTF">2012-09-20T19:03:28Z</dcterms:modified>
</cp:coreProperties>
</file>